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300" r:id="rId41"/>
    <p:sldId id="301" r:id="rId42"/>
    <p:sldId id="302" r:id="rId43"/>
    <p:sldId id="303" r:id="rId44"/>
    <p:sldId id="304" r:id="rId45"/>
    <p:sldId id="305" r:id="rId46"/>
    <p:sldId id="294" r:id="rId47"/>
    <p:sldId id="296" r:id="rId48"/>
    <p:sldId id="306" r:id="rId49"/>
    <p:sldId id="307" r:id="rId50"/>
    <p:sldId id="308" r:id="rId51"/>
    <p:sldId id="309" r:id="rId52"/>
    <p:sldId id="297" r:id="rId53"/>
    <p:sldId id="310" r:id="rId54"/>
    <p:sldId id="298" r:id="rId55"/>
    <p:sldId id="311" r:id="rId56"/>
    <p:sldId id="299" r:id="rId57"/>
    <p:sldId id="312" r:id="rId58"/>
    <p:sldId id="313" r:id="rId59"/>
    <p:sldId id="314" r:id="rId60"/>
    <p:sldId id="315"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5" autoAdjust="0"/>
    <p:restoredTop sz="89687" autoAdjust="0"/>
  </p:normalViewPr>
  <p:slideViewPr>
    <p:cSldViewPr snapToGrid="0">
      <p:cViewPr>
        <p:scale>
          <a:sx n="60" d="100"/>
          <a:sy n="60" d="100"/>
        </p:scale>
        <p:origin x="1134"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AB42A-C755-431A-B609-338F27A83E90}" type="datetimeFigureOut">
              <a:rPr lang="es-AR" smtClean="0"/>
              <a:t>15/7/2021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E0F76-9834-4F6A-8255-2E159275AD8E}" type="slidenum">
              <a:rPr lang="es-AR" smtClean="0"/>
              <a:t>‹Nº›</a:t>
            </a:fld>
            <a:endParaRPr lang="es-AR"/>
          </a:p>
        </p:txBody>
      </p:sp>
    </p:spTree>
    <p:extLst>
      <p:ext uri="{BB962C8B-B14F-4D97-AF65-F5344CB8AC3E}">
        <p14:creationId xmlns:p14="http://schemas.microsoft.com/office/powerpoint/2010/main" val="118994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En la imagen anterior podemos observar que la respuesta no es igual en las distintas frecuencias incluidas dentro del ancho de banda del canal: por efecto de la suma de las distintas señales presentes (directa + reflexiones o ecos), en algunas frecuencias la energía es escasa o prácticamente nula (desvanecimiento o “fading”) y en otras el nivel de energía es notablemente mayor.</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Para poder recuperar los datos restantes, la siguiente idea que se puede aplicar es añadir códigos de protección a los datos digitales. Estos códigos permitirán detectar y corregir una cierta cantidad de datos que están presentes en las frecuencias que han resultado alteradas.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a:t>
            </a:fld>
            <a:endParaRPr lang="es-AR"/>
          </a:p>
        </p:txBody>
      </p:sp>
    </p:spTree>
    <p:extLst>
      <p:ext uri="{BB962C8B-B14F-4D97-AF65-F5344CB8AC3E}">
        <p14:creationId xmlns:p14="http://schemas.microsoft.com/office/powerpoint/2010/main" val="3237811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latin typeface="Times New Roman" panose="02020603050405020304" pitchFamily="18" charset="0"/>
                <a:cs typeface="Times New Roman" panose="02020603050405020304" pitchFamily="18" charset="0"/>
                <a:sym typeface="Quicksand"/>
              </a:rPr>
              <a:t>TMCC (</a:t>
            </a:r>
            <a:r>
              <a:rPr lang="es-MX" sz="1200" dirty="0" err="1">
                <a:latin typeface="Times New Roman" panose="02020603050405020304" pitchFamily="18" charset="0"/>
                <a:cs typeface="Times New Roman" panose="02020603050405020304" pitchFamily="18" charset="0"/>
                <a:sym typeface="Quicksand"/>
              </a:rPr>
              <a:t>Transmission</a:t>
            </a:r>
            <a:r>
              <a:rPr lang="es-MX" sz="1200" dirty="0">
                <a:latin typeface="Times New Roman" panose="02020603050405020304" pitchFamily="18" charset="0"/>
                <a:cs typeface="Times New Roman" panose="02020603050405020304" pitchFamily="18" charset="0"/>
                <a:sym typeface="Quicksand"/>
              </a:rPr>
              <a:t> </a:t>
            </a:r>
            <a:r>
              <a:rPr lang="es-MX" sz="1200" dirty="0" err="1">
                <a:latin typeface="Times New Roman" panose="02020603050405020304" pitchFamily="18" charset="0"/>
                <a:cs typeface="Times New Roman" panose="02020603050405020304" pitchFamily="18" charset="0"/>
                <a:sym typeface="Quicksand"/>
              </a:rPr>
              <a:t>Multiplexing</a:t>
            </a:r>
            <a:r>
              <a:rPr lang="es-MX" sz="1200" dirty="0">
                <a:latin typeface="Times New Roman" panose="02020603050405020304" pitchFamily="18" charset="0"/>
                <a:cs typeface="Times New Roman" panose="02020603050405020304" pitchFamily="18" charset="0"/>
                <a:sym typeface="Quicksand"/>
              </a:rPr>
              <a:t> </a:t>
            </a:r>
            <a:r>
              <a:rPr lang="es-MX" sz="1200" dirty="0" err="1">
                <a:latin typeface="Times New Roman" panose="02020603050405020304" pitchFamily="18" charset="0"/>
                <a:cs typeface="Times New Roman" panose="02020603050405020304" pitchFamily="18" charset="0"/>
                <a:sym typeface="Quicksand"/>
              </a:rPr>
              <a:t>Configuration</a:t>
            </a:r>
            <a:r>
              <a:rPr lang="es-MX" sz="1200" dirty="0">
                <a:latin typeface="Times New Roman" panose="02020603050405020304" pitchFamily="18" charset="0"/>
                <a:cs typeface="Times New Roman" panose="02020603050405020304" pitchFamily="18" charset="0"/>
                <a:sym typeface="Quicksand"/>
              </a:rPr>
              <a:t> Control)</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17</a:t>
            </a:fld>
            <a:endParaRPr lang="es-AR"/>
          </a:p>
        </p:txBody>
      </p:sp>
    </p:spTree>
    <p:extLst>
      <p:ext uri="{BB962C8B-B14F-4D97-AF65-F5344CB8AC3E}">
        <p14:creationId xmlns:p14="http://schemas.microsoft.com/office/powerpoint/2010/main" val="61959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Producida la asignación de los TSP a cada capa, se deduce que la información correspondiente a su ordenamiento secuencial se perderá completamente, debido que el procesamiento de los bits pasa de serie a paralelo a partir de esta etapa.</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Para que el receptor pueda regenerar los flujos TS originales, la demodulación de los TSP deberá realizarse en el orden correcto, además de reinsertar los paquetes nulos en la misma posición que ocupaban en el BTS original.</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18</a:t>
            </a:fld>
            <a:endParaRPr lang="es-AR"/>
          </a:p>
        </p:txBody>
      </p:sp>
    </p:spTree>
    <p:extLst>
      <p:ext uri="{BB962C8B-B14F-4D97-AF65-F5344CB8AC3E}">
        <p14:creationId xmlns:p14="http://schemas.microsoft.com/office/powerpoint/2010/main" val="1520704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Calibri" panose="020F0502020204030204" pitchFamily="34" charset="0"/>
                <a:cs typeface="Times New Roman" panose="02020603050405020304" pitchFamily="18" charset="0"/>
              </a:rPr>
              <a:t>Primero se agregan 51 bytes nulos delante de los 188 bytes de información, totalizando 239 bytes. Al pasar por el codificador (255-239-8) se añaden 16 bytes de paridad, por lo que el paquete pasa a tener 255 bytes. Finalmente se eliminan los 51 bytes nulos, resultando entonces un TSP de 204 bytes.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19</a:t>
            </a:fld>
            <a:endParaRPr lang="es-AR"/>
          </a:p>
        </p:txBody>
      </p:sp>
    </p:spTree>
    <p:extLst>
      <p:ext uri="{BB962C8B-B14F-4D97-AF65-F5344CB8AC3E}">
        <p14:creationId xmlns:p14="http://schemas.microsoft.com/office/powerpoint/2010/main" val="204480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Calibri" panose="020F0502020204030204" pitchFamily="34" charset="0"/>
                <a:cs typeface="Times New Roman" panose="02020603050405020304" pitchFamily="18" charset="0"/>
              </a:rPr>
              <a:t>El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entrelazador</a:t>
            </a:r>
            <a:r>
              <a:rPr lang="es-MX" sz="1800" dirty="0">
                <a:effectLst/>
                <a:latin typeface="Calibri" panose="020F0502020204030204" pitchFamily="34" charset="0"/>
                <a:ea typeface="Calibri" panose="020F0502020204030204" pitchFamily="34" charset="0"/>
                <a:cs typeface="Times New Roman" panose="02020603050405020304" pitchFamily="18" charset="0"/>
              </a:rPr>
              <a:t> tiene k líneas paralelas, las cuales son seleccionadas mediante dos llaves selectoras que operan sincrónicamente. Cada una de las líneas contiene celdas de almacenamiento, excepto la primera que es simplemente una conexión directa entre la entrada y la salida. El tamaño de cada celda es de un byte. La segunda línea contiene A celdas de almacenamiento, la tercera 2A celdas, la cuarta 3A y así sucesivamente, hasta la última que tiene (k-1)A celdas.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800" dirty="0">
                <a:latin typeface="Times New Roman" panose="02020603050405020304" pitchFamily="18" charset="0"/>
                <a:cs typeface="Times New Roman" panose="02020603050405020304" pitchFamily="18" charset="0"/>
                <a:sym typeface="Quicksand"/>
              </a:rPr>
              <a:t>La llave de salida extrae un byte por vez, cada vez que uno de ellos ingresa por la llave de entrada y ambas cambian a la posición siguiente cada vez que se completa la operación en un byte.</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21</a:t>
            </a:fld>
            <a:endParaRPr lang="es-AR"/>
          </a:p>
        </p:txBody>
      </p:sp>
    </p:spTree>
    <p:extLst>
      <p:ext uri="{BB962C8B-B14F-4D97-AF65-F5344CB8AC3E}">
        <p14:creationId xmlns:p14="http://schemas.microsoft.com/office/powerpoint/2010/main" val="3527040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latin typeface="Times New Roman" panose="02020603050405020304" pitchFamily="18" charset="0"/>
                <a:cs typeface="Times New Roman" panose="02020603050405020304" pitchFamily="18" charset="0"/>
              </a:rPr>
              <a:t>La transmisión </a:t>
            </a:r>
            <a:r>
              <a:rPr lang="es-MX" dirty="0" err="1">
                <a:latin typeface="Times New Roman" panose="02020603050405020304" pitchFamily="18" charset="0"/>
                <a:cs typeface="Times New Roman" panose="02020603050405020304" pitchFamily="18" charset="0"/>
              </a:rPr>
              <a:t>jerarquica</a:t>
            </a:r>
            <a:r>
              <a:rPr lang="es-MX" dirty="0">
                <a:latin typeface="Times New Roman" panose="02020603050405020304" pitchFamily="18" charset="0"/>
                <a:cs typeface="Times New Roman" panose="02020603050405020304" pitchFamily="18" charset="0"/>
              </a:rPr>
              <a:t> permite especificar un conjunto de parámetros de transmisión distintos para cada capa, numero de segmentos </a:t>
            </a:r>
            <a:r>
              <a:rPr lang="es-MX" dirty="0" err="1">
                <a:latin typeface="Times New Roman" panose="02020603050405020304" pitchFamily="18" charset="0"/>
                <a:cs typeface="Times New Roman" panose="02020603050405020304" pitchFamily="18" charset="0"/>
              </a:rPr>
              <a:t>Nc</a:t>
            </a:r>
            <a:r>
              <a:rPr lang="es-MX" dirty="0">
                <a:latin typeface="Times New Roman" panose="02020603050405020304" pitchFamily="18" charset="0"/>
                <a:cs typeface="Times New Roman" panose="02020603050405020304" pitchFamily="18" charset="0"/>
              </a:rPr>
              <a:t>, tasa de codificación interna, esquema de </a:t>
            </a:r>
            <a:r>
              <a:rPr lang="es-MX" dirty="0" err="1">
                <a:latin typeface="Times New Roman" panose="02020603050405020304" pitchFamily="18" charset="0"/>
                <a:cs typeface="Times New Roman" panose="02020603050405020304" pitchFamily="18" charset="0"/>
              </a:rPr>
              <a:t>modulacion</a:t>
            </a:r>
            <a:r>
              <a:rPr lang="es-MX" dirty="0">
                <a:latin typeface="Times New Roman" panose="02020603050405020304" pitchFamily="18" charset="0"/>
                <a:cs typeface="Times New Roman" panose="02020603050405020304" pitchFamily="18" charset="0"/>
              </a:rPr>
              <a:t> y tasas binarias de transmisión R</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latin typeface="Times New Roman" panose="02020603050405020304" pitchFamily="18" charset="0"/>
                <a:cs typeface="Times New Roman" panose="02020603050405020304" pitchFamily="18" charset="0"/>
              </a:rPr>
              <a:t>El cálculo y la demostración del tiempo de retardo adicional introducido en una capa jerárquica se presentan en la sección Deducción de las Tablas ISDB-T ABNT NBR 15601.</a:t>
            </a:r>
            <a:endParaRPr lang="es-AR" dirty="0">
              <a:latin typeface="Times New Roman" panose="02020603050405020304" pitchFamily="18"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23</a:t>
            </a:fld>
            <a:endParaRPr lang="es-AR"/>
          </a:p>
        </p:txBody>
      </p:sp>
    </p:spTree>
    <p:extLst>
      <p:ext uri="{BB962C8B-B14F-4D97-AF65-F5344CB8AC3E}">
        <p14:creationId xmlns:p14="http://schemas.microsoft.com/office/powerpoint/2010/main" val="185784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 Punzonado – Relación entre tasa de datos y protección contra errores</a:t>
            </a: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El codificador de relación 1⁄2 presenta una gran redundancia de datos (100%), facilitando enormemente la corrección de errores cuando éstos son aleatorios, pero en desmedro de la tasa binaria de transmisión R que en este caso se reduce a la mitad.</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25</a:t>
            </a:fld>
            <a:endParaRPr lang="es-AR"/>
          </a:p>
        </p:txBody>
      </p:sp>
    </p:spTree>
    <p:extLst>
      <p:ext uri="{BB962C8B-B14F-4D97-AF65-F5344CB8AC3E}">
        <p14:creationId xmlns:p14="http://schemas.microsoft.com/office/powerpoint/2010/main" val="3715916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31</a:t>
            </a:fld>
            <a:endParaRPr lang="es-AR"/>
          </a:p>
        </p:txBody>
      </p:sp>
    </p:spTree>
    <p:extLst>
      <p:ext uri="{BB962C8B-B14F-4D97-AF65-F5344CB8AC3E}">
        <p14:creationId xmlns:p14="http://schemas.microsoft.com/office/powerpoint/2010/main" val="391926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latin typeface="Calibri" panose="020F0502020204030204" pitchFamily="34" charset="0"/>
                <a:ea typeface="Calibri" panose="020F0502020204030204" pitchFamily="34" charset="0"/>
                <a:cs typeface="Times New Roman" panose="02020603050405020304" pitchFamily="18" charset="0"/>
              </a:rPr>
              <a:t>Consiste en intercalar las portadoras entre los segmentos que comparten el tipo de modulación.</a:t>
            </a:r>
            <a:endParaRPr lang="es-AR" dirty="0"/>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32</a:t>
            </a:fld>
            <a:endParaRPr lang="es-AR"/>
          </a:p>
        </p:txBody>
      </p:sp>
    </p:spTree>
    <p:extLst>
      <p:ext uri="{BB962C8B-B14F-4D97-AF65-F5344CB8AC3E}">
        <p14:creationId xmlns:p14="http://schemas.microsoft.com/office/powerpoint/2010/main" val="4129336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dirty="0">
                <a:latin typeface="Times New Roman" panose="02020603050405020304" pitchFamily="18" charset="0"/>
                <a:cs typeface="Times New Roman" panose="02020603050405020304" pitchFamily="18" charset="0"/>
              </a:rPr>
              <a:t>Esto se realiza moviendo cada una según ciertas tablas definidas para cada modo de transmisión</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33</a:t>
            </a:fld>
            <a:endParaRPr lang="es-AR"/>
          </a:p>
        </p:txBody>
      </p:sp>
    </p:spTree>
    <p:extLst>
      <p:ext uri="{BB962C8B-B14F-4D97-AF65-F5344CB8AC3E}">
        <p14:creationId xmlns:p14="http://schemas.microsoft.com/office/powerpoint/2010/main" val="56550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s-MX" sz="1800" dirty="0">
                <a:latin typeface="Times New Roman" panose="02020603050405020304" pitchFamily="18" charset="0"/>
                <a:cs typeface="Times New Roman" panose="02020603050405020304" pitchFamily="18" charset="0"/>
                <a:sym typeface="Quicksand"/>
              </a:rPr>
              <a:t>La configuración para los diferentes modos de modulación es idéntica, salvo que aumenta el numero total de portadoras piloto y de datos.</a:t>
            </a:r>
          </a:p>
          <a:p>
            <a:pPr>
              <a:lnSpc>
                <a:spcPct val="107000"/>
              </a:lnSpc>
              <a:spcAft>
                <a:spcPts val="80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Estructura de Cuadro OFDM - Portadoras de posiciones fijas y variables (SP y CP)</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Las portadoras que tienen una posición fija se utilizan para el control automático de frecuencia en el receptor (engancharse a la frecuencia con la que se transmitió). Por lo general se alojan en el eje real y tienen amplitudes fijas.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Calibri" panose="020F0502020204030204" pitchFamily="34" charset="0"/>
                <a:ea typeface="Calibri" panose="020F0502020204030204" pitchFamily="34" charset="0"/>
                <a:cs typeface="Times New Roman" panose="02020603050405020304" pitchFamily="18" charset="0"/>
              </a:rPr>
              <a:t>Las portadoras que tienen posición variable se utilizan para la estimación del canal y para la posterior ecualización del mismo</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34</a:t>
            </a:fld>
            <a:endParaRPr lang="es-AR"/>
          </a:p>
        </p:txBody>
      </p:sp>
    </p:spTree>
    <p:extLst>
      <p:ext uri="{BB962C8B-B14F-4D97-AF65-F5344CB8AC3E}">
        <p14:creationId xmlns:p14="http://schemas.microsoft.com/office/powerpoint/2010/main" val="129740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Calibri" panose="020F0502020204030204" pitchFamily="34" charset="0"/>
                <a:cs typeface="Times New Roman" panose="02020603050405020304" pitchFamily="18" charset="0"/>
              </a:rPr>
              <a:t>Bajo esta condición, en la frecuencia central de una determinada portadora (máxima amplitud de la curva correspondiente) las restantes portadoras tendrán valor nulo (cruce por cero) y de esa manera no existirán interferencias entre ellas.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7</a:t>
            </a:fld>
            <a:endParaRPr lang="es-AR"/>
          </a:p>
        </p:txBody>
      </p:sp>
    </p:spTree>
    <p:extLst>
      <p:ext uri="{BB962C8B-B14F-4D97-AF65-F5344CB8AC3E}">
        <p14:creationId xmlns:p14="http://schemas.microsoft.com/office/powerpoint/2010/main" val="383464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Transmission and Multiplexing Configuration Control,</a:t>
            </a: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Esta portadora es quien se encarga de transmitir toda la información jerárquica que dentro de un cuadro de multiplex acarreaba el paquete IIP.</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r>
              <a:rPr lang="es-AR" sz="1800" dirty="0">
                <a:effectLst/>
                <a:latin typeface="Calibri" panose="020F0502020204030204" pitchFamily="34" charset="0"/>
                <a:ea typeface="Calibri" panose="020F0502020204030204" pitchFamily="34" charset="0"/>
                <a:cs typeface="Times New Roman" panose="02020603050405020304" pitchFamily="18" charset="0"/>
              </a:rPr>
              <a:t>W1 y w2 son la misma secuencia binaria invertida. Esto es así porque en general los bits de esta portadora son constantes en el tiempo, entonces si la secuencia de sincronismo casualmente se encontrara dentro del resto de los bits de la TMCC, el receptor no tendría información suficiente para detectar cuál es efectivamente la secuencia de sincronismo</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35</a:t>
            </a:fld>
            <a:endParaRPr lang="es-AR"/>
          </a:p>
        </p:txBody>
      </p:sp>
    </p:spTree>
    <p:extLst>
      <p:ext uri="{BB962C8B-B14F-4D97-AF65-F5344CB8AC3E}">
        <p14:creationId xmlns:p14="http://schemas.microsoft.com/office/powerpoint/2010/main" val="368888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solidFill>
                  <a:srgbClr val="FFFFFF"/>
                </a:solidFill>
                <a:latin typeface="Times New Roman" panose="02020603050405020304" pitchFamily="18" charset="0"/>
                <a:cs typeface="Times New Roman" panose="02020603050405020304" pitchFamily="18" charset="0"/>
              </a:rPr>
              <a:t>segmentos (el ancho de uno de los segmentos se reparte entre las bandas de guarda de cada uno de ellos),  106,6 es el numero de portadoras por </a:t>
            </a:r>
            <a:r>
              <a:rPr lang="es-MX" sz="1200" dirty="0" err="1">
                <a:solidFill>
                  <a:srgbClr val="FFFFFF"/>
                </a:solidFill>
                <a:latin typeface="Times New Roman" panose="02020603050405020304" pitchFamily="18" charset="0"/>
                <a:cs typeface="Times New Roman" panose="02020603050405020304" pitchFamily="18" charset="0"/>
              </a:rPr>
              <a:t>segementos</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42</a:t>
            </a:fld>
            <a:endParaRPr lang="es-AR"/>
          </a:p>
        </p:txBody>
      </p:sp>
    </p:spTree>
    <p:extLst>
      <p:ext uri="{BB962C8B-B14F-4D97-AF65-F5344CB8AC3E}">
        <p14:creationId xmlns:p14="http://schemas.microsoft.com/office/powerpoint/2010/main" val="873491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dirty="0" err="1"/>
              <a:t>fft</a:t>
            </a:r>
            <a:r>
              <a:rPr lang="es-ES" dirty="0"/>
              <a:t> es para el receptor, se hace el proceso inverso</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43</a:t>
            </a:fld>
            <a:endParaRPr lang="es-AR"/>
          </a:p>
        </p:txBody>
      </p:sp>
    </p:spTree>
    <p:extLst>
      <p:ext uri="{BB962C8B-B14F-4D97-AF65-F5344CB8AC3E}">
        <p14:creationId xmlns:p14="http://schemas.microsoft.com/office/powerpoint/2010/main" val="129557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indent="0">
                  <a:buNone/>
                </a:pPr>
                <a:r>
                  <a:rPr lang="es-MX" sz="1200" dirty="0">
                    <a:solidFill>
                      <a:srgbClr val="FFFFFF"/>
                    </a:solidFill>
                    <a:latin typeface="Times New Roman" panose="02020603050405020304" pitchFamily="18" charset="0"/>
                    <a:cs typeface="Times New Roman" panose="02020603050405020304" pitchFamily="18" charset="0"/>
                  </a:rPr>
                  <a:t>Una sucesión de símbolos OFDM se denomina “cuadro OFDM”. Si F es la cantidad de símbolos que componen el cuadro OFDM, entonces el tiempo de duración del cuadro es:</a:t>
                </a:r>
              </a:p>
              <a:p>
                <a:pPr marL="0" indent="0">
                  <a:buNone/>
                </a:pPr>
                <a14:m>
                  <m:oMathPara xmlns:m="http://schemas.openxmlformats.org/officeDocument/2006/math">
                    <m:oMathParaPr>
                      <m:jc m:val="centerGroup"/>
                    </m:oMathParaPr>
                    <m:oMath xmlns:m="http://schemas.openxmlformats.org/officeDocument/2006/math">
                      <m:sSub>
                        <m:sSubPr>
                          <m:ctrlPr>
                            <a:rPr lang="es-MX" sz="1200" i="1" smtClean="0">
                              <a:solidFill>
                                <a:srgbClr val="FFFFFF"/>
                              </a:solidFill>
                              <a:latin typeface="Cambria Math" panose="02040503050406030204" pitchFamily="18" charset="0"/>
                            </a:rPr>
                          </m:ctrlPr>
                        </m:sSubPr>
                        <m:e>
                          <m:r>
                            <a:rPr lang="es-AR" sz="1200" b="0" i="1" smtClean="0">
                              <a:solidFill>
                                <a:srgbClr val="FFFFFF"/>
                              </a:solidFill>
                              <a:latin typeface="Cambria Math" panose="02040503050406030204" pitchFamily="18" charset="0"/>
                            </a:rPr>
                            <m:t>𝑇</m:t>
                          </m:r>
                        </m:e>
                        <m:sub>
                          <m:r>
                            <a:rPr lang="es-AR" sz="1200" b="0" i="1" smtClean="0">
                              <a:solidFill>
                                <a:srgbClr val="FFFFFF"/>
                              </a:solidFill>
                              <a:latin typeface="Cambria Math" panose="02040503050406030204" pitchFamily="18" charset="0"/>
                            </a:rPr>
                            <m:t>𝐹</m:t>
                          </m:r>
                        </m:sub>
                      </m:sSub>
                      <m:r>
                        <a:rPr lang="es-AR" sz="1200" b="0" i="1" smtClean="0">
                          <a:solidFill>
                            <a:srgbClr val="FFFFFF"/>
                          </a:solidFill>
                          <a:latin typeface="Cambria Math" panose="02040503050406030204" pitchFamily="18" charset="0"/>
                        </a:rPr>
                        <m:t>=</m:t>
                      </m:r>
                      <m:r>
                        <a:rPr lang="es-AR" sz="1200" b="0" i="1" smtClean="0">
                          <a:solidFill>
                            <a:srgbClr val="FFFFFF"/>
                          </a:solidFill>
                          <a:latin typeface="Cambria Math" panose="02040503050406030204" pitchFamily="18" charset="0"/>
                        </a:rPr>
                        <m:t>𝐹</m:t>
                      </m:r>
                      <m:r>
                        <a:rPr lang="es-AR" sz="1200" b="0" i="1" smtClean="0">
                          <a:solidFill>
                            <a:srgbClr val="FFFFFF"/>
                          </a:solidFill>
                          <a:latin typeface="Cambria Math" panose="02040503050406030204" pitchFamily="18" charset="0"/>
                        </a:rPr>
                        <m:t> </m:t>
                      </m:r>
                      <m:sSub>
                        <m:sSubPr>
                          <m:ctrlPr>
                            <a:rPr lang="es-AR" sz="1200" b="0" i="1" smtClean="0">
                              <a:solidFill>
                                <a:srgbClr val="FFFFFF"/>
                              </a:solidFill>
                              <a:latin typeface="Cambria Math" panose="02040503050406030204" pitchFamily="18" charset="0"/>
                            </a:rPr>
                          </m:ctrlPr>
                        </m:sSubPr>
                        <m:e>
                          <m:r>
                            <a:rPr lang="es-AR" sz="1200" b="0" i="1" smtClean="0">
                              <a:solidFill>
                                <a:srgbClr val="FFFFFF"/>
                              </a:solidFill>
                              <a:latin typeface="Cambria Math" panose="02040503050406030204" pitchFamily="18" charset="0"/>
                            </a:rPr>
                            <m:t>𝑇</m:t>
                          </m:r>
                        </m:e>
                        <m:sub>
                          <m:r>
                            <a:rPr lang="es-AR" sz="1200" b="0" i="1" smtClean="0">
                              <a:solidFill>
                                <a:srgbClr val="FFFFFF"/>
                              </a:solidFill>
                              <a:latin typeface="Cambria Math" panose="02040503050406030204" pitchFamily="18" charset="0"/>
                            </a:rPr>
                            <m:t>𝑆</m:t>
                          </m:r>
                        </m:sub>
                      </m:sSub>
                    </m:oMath>
                  </m:oMathPara>
                </a14:m>
                <a:endParaRPr lang="es-AR" sz="1200" b="0" dirty="0">
                  <a:solidFill>
                    <a:srgbClr val="FFFFFF"/>
                  </a:solidFill>
                  <a:latin typeface="Times New Roman" panose="02020603050405020304" pitchFamily="18" charset="0"/>
                  <a:cs typeface="Times New Roman" panose="02020603050405020304" pitchFamily="18" charset="0"/>
                </a:endParaRPr>
              </a:p>
              <a:p>
                <a:endParaRPr lang="es-AR" dirty="0"/>
              </a:p>
            </p:txBody>
          </p:sp>
        </mc:Choice>
        <mc:Fallback xmlns="">
          <p:sp>
            <p:nvSpPr>
              <p:cNvPr id="3" name="Marcador de notas 2"/>
              <p:cNvSpPr>
                <a:spLocks noGrp="1"/>
              </p:cNvSpPr>
              <p:nvPr>
                <p:ph type="body" idx="1"/>
              </p:nvPr>
            </p:nvSpPr>
            <p:spPr/>
            <p:txBody>
              <a:bodyPr/>
              <a:lstStyle/>
              <a:p>
                <a:pPr marL="0" indent="0">
                  <a:buNone/>
                </a:pPr>
                <a:r>
                  <a:rPr lang="es-MX" sz="1200" dirty="0">
                    <a:solidFill>
                      <a:srgbClr val="FFFFFF"/>
                    </a:solidFill>
                    <a:latin typeface="Times New Roman" panose="02020603050405020304" pitchFamily="18" charset="0"/>
                    <a:cs typeface="Times New Roman" panose="02020603050405020304" pitchFamily="18" charset="0"/>
                  </a:rPr>
                  <a:t>Una sucesión de símbolos OFDM se denomina “cuadro OFDM”. Si F es la cantidad de símbolos que componen el cuadro OFDM, entonces el tiempo de duración del cuadro es:</a:t>
                </a:r>
              </a:p>
              <a:p>
                <a:pPr marL="0" indent="0">
                  <a:buNone/>
                </a:pPr>
                <a:r>
                  <a:rPr lang="es-AR" sz="1200" b="0" i="0">
                    <a:solidFill>
                      <a:srgbClr val="FFFFFF"/>
                    </a:solidFill>
                    <a:latin typeface="Cambria Math" panose="02040503050406030204" pitchFamily="18" charset="0"/>
                  </a:rPr>
                  <a:t>𝑇</a:t>
                </a:r>
                <a:r>
                  <a:rPr lang="es-MX" sz="1200" b="0" i="0">
                    <a:solidFill>
                      <a:srgbClr val="FFFFFF"/>
                    </a:solidFill>
                    <a:latin typeface="Cambria Math" panose="02040503050406030204" pitchFamily="18" charset="0"/>
                  </a:rPr>
                  <a:t>_</a:t>
                </a:r>
                <a:r>
                  <a:rPr lang="es-AR" sz="1200" b="0" i="0">
                    <a:solidFill>
                      <a:srgbClr val="FFFFFF"/>
                    </a:solidFill>
                    <a:latin typeface="Cambria Math" panose="02040503050406030204" pitchFamily="18" charset="0"/>
                  </a:rPr>
                  <a:t>𝐹=𝐹 𝑇_𝑆</a:t>
                </a:r>
                <a:endParaRPr lang="es-AR" sz="1200" b="0" dirty="0">
                  <a:solidFill>
                    <a:srgbClr val="FFFFFF"/>
                  </a:solidFill>
                  <a:latin typeface="Times New Roman" panose="02020603050405020304" pitchFamily="18" charset="0"/>
                  <a:cs typeface="Times New Roman" panose="02020603050405020304" pitchFamily="18" charset="0"/>
                </a:endParaRPr>
              </a:p>
              <a:p>
                <a:endParaRPr lang="es-AR" dirty="0"/>
              </a:p>
            </p:txBody>
          </p:sp>
        </mc:Fallback>
      </mc:AlternateContent>
      <p:sp>
        <p:nvSpPr>
          <p:cNvPr id="4" name="Marcador de número de diapositiva 3"/>
          <p:cNvSpPr>
            <a:spLocks noGrp="1"/>
          </p:cNvSpPr>
          <p:nvPr>
            <p:ph type="sldNum" sz="quarter" idx="5"/>
          </p:nvPr>
        </p:nvSpPr>
        <p:spPr/>
        <p:txBody>
          <a:bodyPr/>
          <a:lstStyle/>
          <a:p>
            <a:fld id="{3A5E0F76-9834-4F6A-8255-2E159275AD8E}" type="slidenum">
              <a:rPr lang="es-AR" smtClean="0"/>
              <a:t>44</a:t>
            </a:fld>
            <a:endParaRPr lang="es-AR"/>
          </a:p>
        </p:txBody>
      </p:sp>
    </p:spTree>
    <p:extLst>
      <p:ext uri="{BB962C8B-B14F-4D97-AF65-F5344CB8AC3E}">
        <p14:creationId xmlns:p14="http://schemas.microsoft.com/office/powerpoint/2010/main" val="4075937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55</a:t>
            </a:fld>
            <a:endParaRPr lang="es-AR"/>
          </a:p>
        </p:txBody>
      </p:sp>
    </p:spTree>
    <p:extLst>
      <p:ext uri="{BB962C8B-B14F-4D97-AF65-F5344CB8AC3E}">
        <p14:creationId xmlns:p14="http://schemas.microsoft.com/office/powerpoint/2010/main" val="369129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Solución a la interferencia entre símbolos – Intervalo de guarda</a:t>
            </a: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Este período de tiempo constituye una mezcla entre el símbolo actual (señal directa) y las réplicas retardadas del símbolo OFDM previo.</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8</a:t>
            </a:fld>
            <a:endParaRPr lang="es-AR"/>
          </a:p>
        </p:txBody>
      </p:sp>
    </p:spTree>
    <p:extLst>
      <p:ext uri="{BB962C8B-B14F-4D97-AF65-F5344CB8AC3E}">
        <p14:creationId xmlns:p14="http://schemas.microsoft.com/office/powerpoint/2010/main" val="328259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La función de autocorrelación hace posible encontrar el comienzo y el final de la zona que está libre de ISI dentro de cada símbolo, permitiendo que el receptor posicione la ventana de muestreo de la Transformada Rápida de Fourier (FFT) dentro del sector libre de disturbios.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La adición de un intervalo de guarda constituye una pérdida en la capacidad de transmisión del canal, es decir, una limitante en la velocidad teórica posible de transferencia de datos.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11</a:t>
            </a:fld>
            <a:endParaRPr lang="es-AR"/>
          </a:p>
        </p:txBody>
      </p:sp>
    </p:spTree>
    <p:extLst>
      <p:ext uri="{BB962C8B-B14F-4D97-AF65-F5344CB8AC3E}">
        <p14:creationId xmlns:p14="http://schemas.microsoft.com/office/powerpoint/2010/main" val="92904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Cuando comenzó el desarrollo del sistema ISDB-T en Japón, se establecieron tres premisas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fundamentales: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 Transmisión jerárquica de hasta tres capas llamadas “A”, “B” y “C”.</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 Posibilidad de recepción parcial (un solo segmento).</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 Adopción de la trama de transporte MPEG-2 para posibilitar la compatibilidad con otros estándares.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12</a:t>
            </a:fld>
            <a:endParaRPr lang="es-AR"/>
          </a:p>
        </p:txBody>
      </p:sp>
    </p:spTree>
    <p:extLst>
      <p:ext uri="{BB962C8B-B14F-4D97-AF65-F5344CB8AC3E}">
        <p14:creationId xmlns:p14="http://schemas.microsoft.com/office/powerpoint/2010/main" val="28713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latin typeface="Times New Roman" panose="02020603050405020304" pitchFamily="18" charset="0"/>
                <a:cs typeface="Times New Roman" panose="02020603050405020304" pitchFamily="18" charset="0"/>
              </a:rPr>
              <a:t>El segmento central puede ser utilizado para recepción parcial y en ese caso se lo considera como una capa jerárquica. El servicio tiene la denominación especial “</a:t>
            </a:r>
            <a:r>
              <a:rPr lang="es-MX" sz="1200" dirty="0" err="1">
                <a:latin typeface="Times New Roman" panose="02020603050405020304" pitchFamily="18" charset="0"/>
                <a:cs typeface="Times New Roman" panose="02020603050405020304" pitchFamily="18" charset="0"/>
              </a:rPr>
              <a:t>one-seg</a:t>
            </a:r>
            <a:r>
              <a:rPr lang="es-MX" sz="1200" dirty="0">
                <a:latin typeface="Times New Roman" panose="02020603050405020304" pitchFamily="18" charset="0"/>
                <a:cs typeface="Times New Roman" panose="02020603050405020304" pitchFamily="18" charset="0"/>
              </a:rPr>
              <a:t>” y apunta principalmente a ofrecer un servicio de LDTV para teléfonos móviles y otros dispositivos con pantallas de tamaño reducido</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13</a:t>
            </a:fld>
            <a:endParaRPr lang="es-AR"/>
          </a:p>
        </p:txBody>
      </p:sp>
    </p:spTree>
    <p:extLst>
      <p:ext uri="{BB962C8B-B14F-4D97-AF65-F5344CB8AC3E}">
        <p14:creationId xmlns:p14="http://schemas.microsoft.com/office/powerpoint/2010/main" val="263363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Los bloques de codificación de canal son los encargados de añadir protección a los bits de datos. Se puede observar también la </a:t>
            </a:r>
            <a:r>
              <a:rPr lang="es-MX" sz="1800" dirty="0">
                <a:effectLst/>
                <a:latin typeface="Calibri" panose="020F0502020204030204" pitchFamily="34" charset="0"/>
                <a:ea typeface="Calibri" panose="020F0502020204030204" pitchFamily="34" charset="0"/>
                <a:cs typeface="Times New Roman" panose="02020603050405020304" pitchFamily="18" charset="0"/>
              </a:rPr>
              <a:t>presencia del bloque separador, que permite dividir la información a transmitir en tres capas jerárquicas.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Los bloques de modulación realizan las funciones de mapeo de bits (armado de constelaciones I-Q), combinación de las capas A, B y C, entrelazados en frecuencia y en tiempo, armado del cuadro OFDM, generación de OFDM mediante IFFT e inserción de intervalo de guarda.</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3A5E0F76-9834-4F6A-8255-2E159275AD8E}" type="slidenum">
              <a:rPr lang="es-AR" smtClean="0"/>
              <a:t>14</a:t>
            </a:fld>
            <a:endParaRPr lang="es-AR"/>
          </a:p>
        </p:txBody>
      </p:sp>
    </p:spTree>
    <p:extLst>
      <p:ext uri="{BB962C8B-B14F-4D97-AF65-F5344CB8AC3E}">
        <p14:creationId xmlns:p14="http://schemas.microsoft.com/office/powerpoint/2010/main" val="278837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solidFill>
                  <a:srgbClr val="FFFFFF"/>
                </a:solidFill>
                <a:latin typeface="Quicksand"/>
                <a:sym typeface="Quicksand"/>
              </a:rPr>
              <a:t>Para el análisis que sigue, bastará con tener en cuenta solo este byte, considerando a los restantes como parte de la carga útil.</a:t>
            </a:r>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15</a:t>
            </a:fld>
            <a:endParaRPr lang="es-AR"/>
          </a:p>
        </p:txBody>
      </p:sp>
    </p:spTree>
    <p:extLst>
      <p:ext uri="{BB962C8B-B14F-4D97-AF65-F5344CB8AC3E}">
        <p14:creationId xmlns:p14="http://schemas.microsoft.com/office/powerpoint/2010/main" val="223256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latin typeface="Times New Roman" panose="02020603050405020304" pitchFamily="18" charset="0"/>
                <a:cs typeface="Times New Roman" panose="02020603050405020304" pitchFamily="18" charset="0"/>
                <a:sym typeface="Quicksand"/>
              </a:rPr>
              <a:t>BTS (Broadcast </a:t>
            </a:r>
            <a:r>
              <a:rPr lang="es-MX" sz="1200" dirty="0" err="1">
                <a:latin typeface="Times New Roman" panose="02020603050405020304" pitchFamily="18" charset="0"/>
                <a:cs typeface="Times New Roman" panose="02020603050405020304" pitchFamily="18" charset="0"/>
                <a:sym typeface="Quicksand"/>
              </a:rPr>
              <a:t>Transport</a:t>
            </a:r>
            <a:r>
              <a:rPr lang="es-MX" sz="1200" dirty="0">
                <a:latin typeface="Times New Roman" panose="02020603050405020304" pitchFamily="18" charset="0"/>
                <a:cs typeface="Times New Roman" panose="02020603050405020304" pitchFamily="18" charset="0"/>
                <a:sym typeface="Quicksand"/>
              </a:rPr>
              <a:t> </a:t>
            </a:r>
            <a:r>
              <a:rPr lang="es-MX" sz="1200" dirty="0" err="1">
                <a:latin typeface="Times New Roman" panose="02020603050405020304" pitchFamily="18" charset="0"/>
                <a:cs typeface="Times New Roman" panose="02020603050405020304" pitchFamily="18" charset="0"/>
                <a:sym typeface="Quicksand"/>
              </a:rPr>
              <a:t>Stream</a:t>
            </a:r>
            <a:r>
              <a:rPr lang="es-MX" sz="1200" dirty="0">
                <a:latin typeface="Times New Roman" panose="02020603050405020304" pitchFamily="18" charset="0"/>
                <a:cs typeface="Times New Roman" panose="02020603050405020304" pitchFamily="18" charset="0"/>
                <a:sym typeface="Quicksand"/>
              </a:rPr>
              <a:t>), </a:t>
            </a:r>
          </a:p>
          <a:p>
            <a:pPr>
              <a:lnSpc>
                <a:spcPct val="107000"/>
              </a:lnSpc>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Aclaración tabla de TSP a la salida del </a:t>
            </a:r>
            <a:r>
              <a:rPr lang="es-AR" sz="1800" dirty="0" err="1">
                <a:effectLst/>
                <a:latin typeface="Calibri" panose="020F0502020204030204" pitchFamily="34" charset="0"/>
                <a:ea typeface="Calibri" panose="020F0502020204030204" pitchFamily="34" charset="0"/>
                <a:cs typeface="Times New Roman" panose="02020603050405020304" pitchFamily="18" charset="0"/>
              </a:rPr>
              <a:t>re-multiplexador</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Se aprecia que el número de paquetes TSP que deben transmitirse en un Cuadro Múltiplex para la totalidad de los segmentos es mayor que la calculada mediante los valores de la tabla 8 trasladados a los 13 segmentos. Un ejemplo ayudará a aclarar esta afirmación: Suponiendo que se adopta el Modo 1, 64-QAM, y K</a:t>
            </a:r>
            <a:r>
              <a:rPr lang="es-MX" sz="1800" baseline="-25000" dirty="0">
                <a:effectLst/>
                <a:latin typeface="Calibri" panose="020F0502020204030204" pitchFamily="34" charset="0"/>
                <a:ea typeface="Calibri" panose="020F0502020204030204" pitchFamily="34" charset="0"/>
                <a:cs typeface="Times New Roman" panose="02020603050405020304" pitchFamily="18" charset="0"/>
              </a:rPr>
              <a:t>I</a:t>
            </a:r>
            <a:r>
              <a:rPr lang="es-MX" sz="1800" dirty="0">
                <a:effectLst/>
                <a:latin typeface="Calibri" panose="020F0502020204030204" pitchFamily="34" charset="0"/>
                <a:ea typeface="Calibri" panose="020F0502020204030204" pitchFamily="34" charset="0"/>
                <a:cs typeface="Times New Roman" panose="02020603050405020304" pitchFamily="18" charset="0"/>
              </a:rPr>
              <a:t> = 7/8 se tiene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N</a:t>
            </a:r>
            <a:r>
              <a:rPr lang="es-MX" sz="1800" baseline="-25000" dirty="0" err="1">
                <a:effectLst/>
                <a:latin typeface="Calibri" panose="020F0502020204030204" pitchFamily="34" charset="0"/>
                <a:ea typeface="Calibri" panose="020F0502020204030204" pitchFamily="34" charset="0"/>
                <a:cs typeface="Times New Roman" panose="02020603050405020304" pitchFamily="18" charset="0"/>
              </a:rPr>
              <a:t>max</a:t>
            </a:r>
            <a:r>
              <a:rPr lang="es-MX" sz="1800" dirty="0">
                <a:effectLst/>
                <a:latin typeface="Calibri" panose="020F0502020204030204" pitchFamily="34" charset="0"/>
                <a:ea typeface="Calibri" panose="020F0502020204030204" pitchFamily="34" charset="0"/>
                <a:cs typeface="Times New Roman" panose="02020603050405020304" pitchFamily="18" charset="0"/>
              </a:rPr>
              <a:t> = 63 y 13*</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N</a:t>
            </a:r>
            <a:r>
              <a:rPr lang="es-MX" sz="1800" baseline="-25000" dirty="0" err="1">
                <a:effectLst/>
                <a:latin typeface="Calibri" panose="020F0502020204030204" pitchFamily="34" charset="0"/>
                <a:ea typeface="Calibri" panose="020F0502020204030204" pitchFamily="34" charset="0"/>
                <a:cs typeface="Times New Roman" panose="02020603050405020304" pitchFamily="18" charset="0"/>
              </a:rPr>
              <a:t>max</a:t>
            </a:r>
            <a:r>
              <a:rPr lang="es-MX" sz="1800" dirty="0">
                <a:effectLst/>
                <a:latin typeface="Calibri" panose="020F0502020204030204" pitchFamily="34" charset="0"/>
                <a:ea typeface="Calibri" panose="020F0502020204030204" pitchFamily="34" charset="0"/>
                <a:cs typeface="Times New Roman" panose="02020603050405020304" pitchFamily="18" charset="0"/>
              </a:rPr>
              <a:t> = 819 TSP. Por su parte, la tabla 9 arroja una cantidad que estará comprendida entre 1280 y 1056 TSP, dependiendo del valor de ∆ empleado.</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Esto es así desde el momento en que se estableció que N</a:t>
            </a:r>
            <a:r>
              <a:rPr lang="es-MX" sz="1800" baseline="-25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TSP</a:t>
            </a: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 13 </a:t>
            </a:r>
            <a:r>
              <a:rPr lang="es-MX"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a:t>
            </a:r>
            <a:r>
              <a:rPr lang="es-MX" sz="1800" baseline="-25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max</a:t>
            </a: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y que el valor final adoptado para </a:t>
            </a:r>
            <a:r>
              <a:rPr lang="es-MX"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a:t>
            </a:r>
            <a:r>
              <a:rPr lang="es-MX" sz="1800" baseline="-25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a:t>
            </a: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ha sido redondeado hacia arriba (de 3,10 a 4 </a:t>
            </a:r>
            <a:r>
              <a:rPr lang="es-MX"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a:t>
            </a:r>
            <a:r>
              <a:rPr lang="es-MX" sz="1800" baseline="-250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IFFT</a:t>
            </a: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La diferencia entre ambos valores corresponderá a la cantidad de paquetes nulos que deberán ser insertados por el </a:t>
            </a:r>
            <a:r>
              <a:rPr lang="es-MX"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re-multiplexador</a:t>
            </a:r>
            <a:r>
              <a:rPr lang="es-MX"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3A5E0F76-9834-4F6A-8255-2E159275AD8E}" type="slidenum">
              <a:rPr lang="es-AR" smtClean="0"/>
              <a:t>16</a:t>
            </a:fld>
            <a:endParaRPr lang="es-AR"/>
          </a:p>
        </p:txBody>
      </p:sp>
    </p:spTree>
    <p:extLst>
      <p:ext uri="{BB962C8B-B14F-4D97-AF65-F5344CB8AC3E}">
        <p14:creationId xmlns:p14="http://schemas.microsoft.com/office/powerpoint/2010/main" val="3850094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nvestigacion.frc.utn.edu.ar/comunicaciones/pub/file/Presentacin%20Pisciotta%20SECOM%202013.pdf" TargetMode="External"/><Relationship Id="rId2" Type="http://schemas.openxmlformats.org/officeDocument/2006/relationships/hyperlink" Target="http://www2.elo.utfsm.cl/~elo341/SistemaISDB_Tb.pdf" TargetMode="External"/><Relationship Id="rId1" Type="http://schemas.openxmlformats.org/officeDocument/2006/relationships/slideLayout" Target="../slideLayouts/slideLayout2.xml"/><Relationship Id="rId4" Type="http://schemas.openxmlformats.org/officeDocument/2006/relationships/hyperlink" Target="https://drive.google.com/drive/folders/1m7boq3VUrXr549gWpHAPxl_AeLrJUAH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2C4B0-E1AA-4990-9E2B-90469D1A1D6B}"/>
              </a:ext>
            </a:extLst>
          </p:cNvPr>
          <p:cNvSpPr>
            <a:spLocks noGrp="1"/>
          </p:cNvSpPr>
          <p:nvPr>
            <p:ph type="ctrTitle"/>
          </p:nvPr>
        </p:nvSpPr>
        <p:spPr/>
        <p:txBody>
          <a:bodyPr/>
          <a:lstStyle/>
          <a:p>
            <a:r>
              <a:rPr lang="es-ES" dirty="0" err="1"/>
              <a:t>Isdb</a:t>
            </a:r>
            <a:r>
              <a:rPr lang="es-ES" dirty="0"/>
              <a:t>-t </a:t>
            </a:r>
            <a:r>
              <a:rPr lang="es-ES" dirty="0" err="1"/>
              <a:t>abnt</a:t>
            </a:r>
            <a:r>
              <a:rPr lang="es-ES" dirty="0"/>
              <a:t> </a:t>
            </a:r>
            <a:r>
              <a:rPr lang="es-ES" dirty="0" err="1"/>
              <a:t>nbr</a:t>
            </a:r>
            <a:r>
              <a:rPr lang="es-ES" dirty="0"/>
              <a:t> 15601</a:t>
            </a:r>
            <a:br>
              <a:rPr lang="es-ES" dirty="0"/>
            </a:br>
            <a:r>
              <a:rPr lang="es-ES" dirty="0"/>
              <a:t>radiodifusión sonora y televisiva</a:t>
            </a:r>
            <a:endParaRPr lang="es-AR" dirty="0"/>
          </a:p>
        </p:txBody>
      </p:sp>
      <p:sp>
        <p:nvSpPr>
          <p:cNvPr id="3" name="Subtítulo 2">
            <a:extLst>
              <a:ext uri="{FF2B5EF4-FFF2-40B4-BE49-F238E27FC236}">
                <a16:creationId xmlns:a16="http://schemas.microsoft.com/office/drawing/2014/main" id="{7365749E-F651-46DA-92BE-C69B5D5168C2}"/>
              </a:ext>
            </a:extLst>
          </p:cNvPr>
          <p:cNvSpPr>
            <a:spLocks noGrp="1"/>
          </p:cNvSpPr>
          <p:nvPr>
            <p:ph type="subTitle" idx="1"/>
          </p:nvPr>
        </p:nvSpPr>
        <p:spPr/>
        <p:txBody>
          <a:bodyPr/>
          <a:lstStyle/>
          <a:p>
            <a:r>
              <a:rPr lang="es-ES" dirty="0"/>
              <a:t>alumno: Conrado molina</a:t>
            </a:r>
          </a:p>
          <a:p>
            <a:r>
              <a:rPr lang="es-ES" dirty="0"/>
              <a:t>Profesor: Pablo de Cesare </a:t>
            </a:r>
            <a:endParaRPr lang="es-AR" dirty="0"/>
          </a:p>
        </p:txBody>
      </p:sp>
    </p:spTree>
    <p:extLst>
      <p:ext uri="{BB962C8B-B14F-4D97-AF65-F5344CB8AC3E}">
        <p14:creationId xmlns:p14="http://schemas.microsoft.com/office/powerpoint/2010/main" val="50666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F3734DF-73BF-4720-A99F-CBF4341CB787}"/>
              </a:ext>
            </a:extLst>
          </p:cNvPr>
          <p:cNvPicPr>
            <a:picLocks noGrp="1" noChangeAspect="1"/>
          </p:cNvPicPr>
          <p:nvPr>
            <p:ph idx="1"/>
          </p:nvPr>
        </p:nvPicPr>
        <p:blipFill>
          <a:blip r:embed="rId2"/>
          <a:stretch>
            <a:fillRect/>
          </a:stretch>
        </p:blipFill>
        <p:spPr>
          <a:xfrm>
            <a:off x="5466318" y="1666342"/>
            <a:ext cx="6151577" cy="3396977"/>
          </a:xfrm>
        </p:spPr>
      </p:pic>
      <p:sp>
        <p:nvSpPr>
          <p:cNvPr id="6" name="CuadroTexto 5">
            <a:extLst>
              <a:ext uri="{FF2B5EF4-FFF2-40B4-BE49-F238E27FC236}">
                <a16:creationId xmlns:a16="http://schemas.microsoft.com/office/drawing/2014/main" id="{089045C9-168E-4F78-8BDB-F780E81D13C9}"/>
              </a:ext>
            </a:extLst>
          </p:cNvPr>
          <p:cNvSpPr txBox="1"/>
          <p:nvPr/>
        </p:nvSpPr>
        <p:spPr>
          <a:xfrm>
            <a:off x="574105" y="1551563"/>
            <a:ext cx="4694415" cy="3754874"/>
          </a:xfrm>
          <a:prstGeom prst="rect">
            <a:avLst/>
          </a:prstGeom>
          <a:noFill/>
        </p:spPr>
        <p:txBody>
          <a:bodyPr wrap="square" rtlCol="0">
            <a:spAutoFit/>
          </a:bodyPr>
          <a:lstStyle/>
          <a:p>
            <a:pPr marL="114300" algn="just"/>
            <a:r>
              <a:rPr lang="es-AR" sz="2000" dirty="0">
                <a:latin typeface="Times New Roman" panose="02020603050405020304" pitchFamily="18" charset="0"/>
                <a:cs typeface="Times New Roman" panose="02020603050405020304" pitchFamily="18" charset="0"/>
              </a:rPr>
              <a:t>Para eliminar la interferencia entre símbolos (ISI), será suficiente con introducir un intervalo de guarda al comienzo de cada símbolo, cuya duración </a:t>
            </a:r>
            <a:r>
              <a:rPr lang="es-AR" sz="2000" dirty="0" err="1">
                <a:latin typeface="Times New Roman" panose="02020603050405020304" pitchFamily="18" charset="0"/>
                <a:cs typeface="Times New Roman" panose="02020603050405020304" pitchFamily="18" charset="0"/>
              </a:rPr>
              <a:t>Tg</a:t>
            </a:r>
            <a:r>
              <a:rPr lang="es-AR" sz="2000" dirty="0">
                <a:latin typeface="Times New Roman" panose="02020603050405020304" pitchFamily="18" charset="0"/>
                <a:cs typeface="Times New Roman" panose="02020603050405020304" pitchFamily="18" charset="0"/>
              </a:rPr>
              <a:t> sea mayor o igual al tiempo de retardo </a:t>
            </a:r>
            <a:r>
              <a:rPr lang="es-AR" sz="2000" dirty="0" err="1">
                <a:latin typeface="Times New Roman" panose="02020603050405020304" pitchFamily="18" charset="0"/>
                <a:cs typeface="Times New Roman" panose="02020603050405020304" pitchFamily="18" charset="0"/>
              </a:rPr>
              <a:t>tr</a:t>
            </a:r>
            <a:r>
              <a:rPr lang="es-AR" sz="2000" dirty="0">
                <a:latin typeface="Times New Roman" panose="02020603050405020304" pitchFamily="18" charset="0"/>
                <a:cs typeface="Times New Roman" panose="02020603050405020304" pitchFamily="18" charset="0"/>
              </a:rPr>
              <a:t>.</a:t>
            </a:r>
          </a:p>
          <a:p>
            <a:pPr marL="114300" algn="just"/>
            <a:r>
              <a:rPr lang="es-MX" sz="2000" dirty="0">
                <a:latin typeface="Times New Roman" panose="02020603050405020304" pitchFamily="18" charset="0"/>
                <a:cs typeface="Times New Roman" panose="02020603050405020304" pitchFamily="18" charset="0"/>
              </a:rPr>
              <a:t>Es importante destacar que el valor de </a:t>
            </a:r>
            <a:r>
              <a:rPr lang="es-MX" sz="2000" dirty="0" err="1">
                <a:latin typeface="Times New Roman" panose="02020603050405020304" pitchFamily="18" charset="0"/>
                <a:cs typeface="Times New Roman" panose="02020603050405020304" pitchFamily="18" charset="0"/>
              </a:rPr>
              <a:t>tr</a:t>
            </a:r>
            <a:r>
              <a:rPr lang="es-MX" sz="2000" dirty="0">
                <a:latin typeface="Times New Roman" panose="02020603050405020304" pitchFamily="18" charset="0"/>
                <a:cs typeface="Times New Roman" panose="02020603050405020304" pitchFamily="18" charset="0"/>
              </a:rPr>
              <a:t> que deberá tomarse en cuenta para dimensionar el sistema es el del peor caso y corresponde al objeto reflectante ubicado a mayor distancia de la emisora.</a:t>
            </a:r>
          </a:p>
          <a:p>
            <a:endParaRPr lang="es-AR" dirty="0"/>
          </a:p>
        </p:txBody>
      </p:sp>
    </p:spTree>
    <p:extLst>
      <p:ext uri="{BB962C8B-B14F-4D97-AF65-F5344CB8AC3E}">
        <p14:creationId xmlns:p14="http://schemas.microsoft.com/office/powerpoint/2010/main" val="375968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F6C7808-F704-4C6C-93C8-2530D5041005}"/>
              </a:ext>
            </a:extLst>
          </p:cNvPr>
          <p:cNvPicPr>
            <a:picLocks noGrp="1" noChangeAspect="1"/>
          </p:cNvPicPr>
          <p:nvPr>
            <p:ph idx="1"/>
          </p:nvPr>
        </p:nvPicPr>
        <p:blipFill>
          <a:blip r:embed="rId3"/>
          <a:stretch>
            <a:fillRect/>
          </a:stretch>
        </p:blipFill>
        <p:spPr>
          <a:xfrm>
            <a:off x="3071812" y="2320468"/>
            <a:ext cx="6048375" cy="2647950"/>
          </a:xfrm>
        </p:spPr>
      </p:pic>
      <p:sp>
        <p:nvSpPr>
          <p:cNvPr id="7" name="CuadroTexto 6">
            <a:extLst>
              <a:ext uri="{FF2B5EF4-FFF2-40B4-BE49-F238E27FC236}">
                <a16:creationId xmlns:a16="http://schemas.microsoft.com/office/drawing/2014/main" id="{D0467D69-BD12-425E-BA93-9C9F83A6B436}"/>
              </a:ext>
            </a:extLst>
          </p:cNvPr>
          <p:cNvSpPr txBox="1"/>
          <p:nvPr/>
        </p:nvSpPr>
        <p:spPr>
          <a:xfrm>
            <a:off x="917862" y="843539"/>
            <a:ext cx="10356273" cy="1323439"/>
          </a:xfrm>
          <a:prstGeom prst="rect">
            <a:avLst/>
          </a:prstGeom>
          <a:noFill/>
        </p:spPr>
        <p:txBody>
          <a:bodyPr wrap="square">
            <a:spAutoFit/>
          </a:bodyPr>
          <a:lstStyle/>
          <a:p>
            <a:pPr marL="114300" algn="just"/>
            <a:r>
              <a:rPr lang="es-MX" sz="2000" dirty="0">
                <a:latin typeface="Times New Roman" panose="02020603050405020304" pitchFamily="18" charset="0"/>
                <a:cs typeface="Times New Roman" panose="02020603050405020304" pitchFamily="18" charset="0"/>
              </a:rPr>
              <a:t>La porción de tiempo asignada al intervalo de guarda es ocupada por la parte final del símbolo que se transmite a continuación. Es decir, si se acaba de enviar el símbolo Sn, a continuación, y por un espacio de tiempo igual a TG, se transmite la parte final del símbolo Sn+1 y luego el símbolo Sn+1 propiamente dicho</a:t>
            </a:r>
          </a:p>
        </p:txBody>
      </p:sp>
      <p:sp>
        <p:nvSpPr>
          <p:cNvPr id="9" name="CuadroTexto 8">
            <a:extLst>
              <a:ext uri="{FF2B5EF4-FFF2-40B4-BE49-F238E27FC236}">
                <a16:creationId xmlns:a16="http://schemas.microsoft.com/office/drawing/2014/main" id="{73F451E0-8F93-4F0D-BDB7-FB644E7D87C6}"/>
              </a:ext>
            </a:extLst>
          </p:cNvPr>
          <p:cNvSpPr txBox="1"/>
          <p:nvPr/>
        </p:nvSpPr>
        <p:spPr>
          <a:xfrm>
            <a:off x="1212271" y="5121908"/>
            <a:ext cx="10186554" cy="1323439"/>
          </a:xfrm>
          <a:prstGeom prst="rect">
            <a:avLst/>
          </a:prstGeom>
          <a:noFill/>
        </p:spPr>
        <p:txBody>
          <a:bodyPr wrap="square">
            <a:spAutoFit/>
          </a:bodyPr>
          <a:lstStyle/>
          <a:p>
            <a:pPr marL="114300" algn="just"/>
            <a:r>
              <a:rPr lang="es-MX" sz="2000" dirty="0">
                <a:latin typeface="Times New Roman" panose="02020603050405020304" pitchFamily="18" charset="0"/>
                <a:cs typeface="Times New Roman" panose="02020603050405020304" pitchFamily="18" charset="0"/>
                <a:sym typeface="Quicksand"/>
              </a:rPr>
              <a:t>Si no existiera señal durante el intervalo de guarda, una vez transcurrido el tiempo de ISI, el</a:t>
            </a:r>
          </a:p>
          <a:p>
            <a:pPr marL="114300" algn="just"/>
            <a:r>
              <a:rPr lang="es-MX" sz="2000" dirty="0">
                <a:latin typeface="Times New Roman" panose="02020603050405020304" pitchFamily="18" charset="0"/>
                <a:cs typeface="Times New Roman" panose="02020603050405020304" pitchFamily="18" charset="0"/>
                <a:sym typeface="Quicksand"/>
              </a:rPr>
              <a:t>receptor debería poder comenzar la captura del símbolo en el momento exacto, recuperando toda la información transportada, acción que no resulta posible en presencia de múltiples señales ya que sería muy dificultoso poder detectar el comienzo y el final de cada símbolo.</a:t>
            </a:r>
            <a:endParaRPr lang="es-AR" sz="2000" dirty="0">
              <a:latin typeface="Times New Roman" panose="02020603050405020304" pitchFamily="18" charset="0"/>
              <a:cs typeface="Times New Roman" panose="02020603050405020304" pitchFamily="18" charset="0"/>
              <a:sym typeface="Quicksand"/>
            </a:endParaRPr>
          </a:p>
        </p:txBody>
      </p:sp>
      <p:sp>
        <p:nvSpPr>
          <p:cNvPr id="11" name="CuadroTexto 10">
            <a:extLst>
              <a:ext uri="{FF2B5EF4-FFF2-40B4-BE49-F238E27FC236}">
                <a16:creationId xmlns:a16="http://schemas.microsoft.com/office/drawing/2014/main" id="{AAC78B83-FA61-42BA-B339-76AB7E28D800}"/>
              </a:ext>
            </a:extLst>
          </p:cNvPr>
          <p:cNvSpPr txBox="1"/>
          <p:nvPr/>
        </p:nvSpPr>
        <p:spPr>
          <a:xfrm>
            <a:off x="1212272" y="258764"/>
            <a:ext cx="6248400" cy="584775"/>
          </a:xfrm>
          <a:prstGeom prst="rect">
            <a:avLst/>
          </a:prstGeom>
          <a:noFill/>
        </p:spPr>
        <p:txBody>
          <a:bodyPr wrap="square">
            <a:spAutoFit/>
          </a:bodyPr>
          <a:lstStyle/>
          <a:p>
            <a:r>
              <a:rPr lang="es-AR" sz="3200" dirty="0"/>
              <a:t>Contenido del intervalo de guarda</a:t>
            </a:r>
          </a:p>
        </p:txBody>
      </p:sp>
    </p:spTree>
    <p:extLst>
      <p:ext uri="{BB962C8B-B14F-4D97-AF65-F5344CB8AC3E}">
        <p14:creationId xmlns:p14="http://schemas.microsoft.com/office/powerpoint/2010/main" val="44314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F90FA-EA6A-4BB4-A995-ABE16124995B}"/>
              </a:ext>
            </a:extLst>
          </p:cNvPr>
          <p:cNvSpPr>
            <a:spLocks noGrp="1"/>
          </p:cNvSpPr>
          <p:nvPr>
            <p:ph type="title"/>
          </p:nvPr>
        </p:nvSpPr>
        <p:spPr>
          <a:xfrm>
            <a:off x="808904" y="2689715"/>
            <a:ext cx="9905998" cy="1478570"/>
          </a:xfrm>
        </p:spPr>
        <p:txBody>
          <a:bodyPr>
            <a:normAutofit/>
          </a:bodyPr>
          <a:lstStyle/>
          <a:p>
            <a:pPr marL="571500" indent="-571500" algn="ctr">
              <a:buFont typeface="Arial" panose="020B0604020202020204" pitchFamily="34" charset="0"/>
              <a:buChar char="•"/>
            </a:pPr>
            <a:r>
              <a:rPr lang="es-ES" sz="4000" dirty="0"/>
              <a:t>SISTEMA DE TRANSMISION</a:t>
            </a:r>
            <a:endParaRPr lang="es-AR" sz="4000" dirty="0"/>
          </a:p>
        </p:txBody>
      </p:sp>
    </p:spTree>
    <p:extLst>
      <p:ext uri="{BB962C8B-B14F-4D97-AF65-F5344CB8AC3E}">
        <p14:creationId xmlns:p14="http://schemas.microsoft.com/office/powerpoint/2010/main" val="5832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EC3E5B3-37AA-46ED-A0EA-464DD84ED6C7}"/>
              </a:ext>
            </a:extLst>
          </p:cNvPr>
          <p:cNvPicPr>
            <a:picLocks noGrp="1" noChangeAspect="1"/>
          </p:cNvPicPr>
          <p:nvPr>
            <p:ph idx="1"/>
          </p:nvPr>
        </p:nvPicPr>
        <p:blipFill>
          <a:blip r:embed="rId3"/>
          <a:stretch>
            <a:fillRect/>
          </a:stretch>
        </p:blipFill>
        <p:spPr>
          <a:xfrm>
            <a:off x="3032573" y="196996"/>
            <a:ext cx="6126853" cy="2781732"/>
          </a:xfrm>
        </p:spPr>
      </p:pic>
      <p:sp>
        <p:nvSpPr>
          <p:cNvPr id="6" name="CuadroTexto 5">
            <a:extLst>
              <a:ext uri="{FF2B5EF4-FFF2-40B4-BE49-F238E27FC236}">
                <a16:creationId xmlns:a16="http://schemas.microsoft.com/office/drawing/2014/main" id="{5594FB0B-B6E9-4C40-B3BA-0FF2E54A6CEF}"/>
              </a:ext>
            </a:extLst>
          </p:cNvPr>
          <p:cNvSpPr txBox="1"/>
          <p:nvPr/>
        </p:nvSpPr>
        <p:spPr>
          <a:xfrm>
            <a:off x="1158294" y="3890484"/>
            <a:ext cx="4508214" cy="2831544"/>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El sistema ISDB-Tb permite organizar la información a transmitir en tres capas jerárquicas diferentes, denominadas A, B y C. Se trata de una función muy importante y es el motivo por el cual el canal ha sido dividido en segmentos, convirtiéndolo en un sistema de banda segmentada.</a:t>
            </a:r>
            <a:endParaRPr lang="es-AR" sz="2000" dirty="0">
              <a:latin typeface="Times New Roman" panose="02020603050405020304" pitchFamily="18" charset="0"/>
              <a:cs typeface="Times New Roman" panose="02020603050405020304" pitchFamily="18" charset="0"/>
            </a:endParaRPr>
          </a:p>
          <a:p>
            <a:endParaRPr lang="es-AR" dirty="0"/>
          </a:p>
        </p:txBody>
      </p:sp>
      <p:sp>
        <p:nvSpPr>
          <p:cNvPr id="7" name="CuadroTexto 6">
            <a:extLst>
              <a:ext uri="{FF2B5EF4-FFF2-40B4-BE49-F238E27FC236}">
                <a16:creationId xmlns:a16="http://schemas.microsoft.com/office/drawing/2014/main" id="{8C638A48-0E47-4CCC-9BE1-F7BB74461E24}"/>
              </a:ext>
            </a:extLst>
          </p:cNvPr>
          <p:cNvSpPr txBox="1"/>
          <p:nvPr/>
        </p:nvSpPr>
        <p:spPr>
          <a:xfrm>
            <a:off x="6899565" y="3829460"/>
            <a:ext cx="4508214" cy="1938992"/>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Cada capa jerárquica se conforma con uno o mas segmentos OFDM. El numero de segmentos y el conjunto de parámetros de codificación para cada capa jerárquica pueden ser configurados por el radiofusor. </a:t>
            </a:r>
            <a:endParaRPr lang="es-AR" sz="2000" dirty="0">
              <a:latin typeface="Times New Roman" panose="02020603050405020304" pitchFamily="18" charset="0"/>
              <a:cs typeface="Times New Roman" panose="02020603050405020304" pitchFamily="18" charset="0"/>
            </a:endParaRPr>
          </a:p>
        </p:txBody>
      </p:sp>
      <p:cxnSp>
        <p:nvCxnSpPr>
          <p:cNvPr id="9" name="Conector recto de flecha 8">
            <a:extLst>
              <a:ext uri="{FF2B5EF4-FFF2-40B4-BE49-F238E27FC236}">
                <a16:creationId xmlns:a16="http://schemas.microsoft.com/office/drawing/2014/main" id="{4A6FCDB7-C625-40B4-879E-8AE1ECBA16A3}"/>
              </a:ext>
            </a:extLst>
          </p:cNvPr>
          <p:cNvCxnSpPr>
            <a:cxnSpLocks/>
            <a:stCxn id="5" idx="2"/>
          </p:cNvCxnSpPr>
          <p:nvPr/>
        </p:nvCxnSpPr>
        <p:spPr>
          <a:xfrm>
            <a:off x="6096000" y="2978728"/>
            <a:ext cx="803565" cy="85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E77C3338-2DD8-423E-8D7F-01F10534C710}"/>
              </a:ext>
            </a:extLst>
          </p:cNvPr>
          <p:cNvCxnSpPr>
            <a:cxnSpLocks/>
            <a:stCxn id="5" idx="2"/>
          </p:cNvCxnSpPr>
          <p:nvPr/>
        </p:nvCxnSpPr>
        <p:spPr>
          <a:xfrm flipH="1">
            <a:off x="5237016" y="2978728"/>
            <a:ext cx="858984" cy="85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0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9E8AA-8CCA-4F29-95B9-7B888B8B86AC}"/>
              </a:ext>
            </a:extLst>
          </p:cNvPr>
          <p:cNvSpPr>
            <a:spLocks noGrp="1"/>
          </p:cNvSpPr>
          <p:nvPr>
            <p:ph type="title"/>
          </p:nvPr>
        </p:nvSpPr>
        <p:spPr>
          <a:xfrm>
            <a:off x="1252249" y="55417"/>
            <a:ext cx="9905998" cy="1030289"/>
          </a:xfrm>
        </p:spPr>
        <p:txBody>
          <a:bodyPr/>
          <a:lstStyle/>
          <a:p>
            <a:r>
              <a:rPr lang="es-ES" dirty="0"/>
              <a:t>Diagrama en bloques del sistema</a:t>
            </a:r>
            <a:endParaRPr lang="es-AR" dirty="0"/>
          </a:p>
        </p:txBody>
      </p:sp>
      <p:pic>
        <p:nvPicPr>
          <p:cNvPr id="5" name="Marcador de contenido 4">
            <a:extLst>
              <a:ext uri="{FF2B5EF4-FFF2-40B4-BE49-F238E27FC236}">
                <a16:creationId xmlns:a16="http://schemas.microsoft.com/office/drawing/2014/main" id="{50A36B26-E5C2-4F14-8D03-B8A22DF9A91A}"/>
              </a:ext>
            </a:extLst>
          </p:cNvPr>
          <p:cNvPicPr>
            <a:picLocks noGrp="1" noChangeAspect="1"/>
          </p:cNvPicPr>
          <p:nvPr>
            <p:ph idx="1"/>
          </p:nvPr>
        </p:nvPicPr>
        <p:blipFill rotWithShape="1">
          <a:blip r:embed="rId3"/>
          <a:srcRect t="9399"/>
          <a:stretch/>
        </p:blipFill>
        <p:spPr>
          <a:xfrm>
            <a:off x="810568" y="1447801"/>
            <a:ext cx="7911812" cy="4152900"/>
          </a:xfrm>
        </p:spPr>
      </p:pic>
      <p:sp>
        <p:nvSpPr>
          <p:cNvPr id="7" name="CuadroTexto 6">
            <a:extLst>
              <a:ext uri="{FF2B5EF4-FFF2-40B4-BE49-F238E27FC236}">
                <a16:creationId xmlns:a16="http://schemas.microsoft.com/office/drawing/2014/main" id="{9652497F-6CB9-406E-8BF1-286E8640ACF5}"/>
              </a:ext>
            </a:extLst>
          </p:cNvPr>
          <p:cNvSpPr txBox="1"/>
          <p:nvPr/>
        </p:nvSpPr>
        <p:spPr>
          <a:xfrm>
            <a:off x="8722380" y="1323648"/>
            <a:ext cx="2840970" cy="4401205"/>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Diagrama en bloques completo del sistema transmisor, al TS REMUX pueden ingresar hasta tres flujos de transporte diferentes que luego serán procesados paralelamente en distintas capaz jerárquicas. La entrada del TS REMUX es Flujo de transporte (TS) MPEG-2, los demás bloques se explican a continuación.</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442C1-10F1-4C64-B677-D6393FE33602}"/>
              </a:ext>
            </a:extLst>
          </p:cNvPr>
          <p:cNvSpPr>
            <a:spLocks noGrp="1"/>
          </p:cNvSpPr>
          <p:nvPr>
            <p:ph type="title"/>
          </p:nvPr>
        </p:nvSpPr>
        <p:spPr>
          <a:xfrm>
            <a:off x="1143000" y="663589"/>
            <a:ext cx="9905998" cy="1030289"/>
          </a:xfrm>
        </p:spPr>
        <p:txBody>
          <a:bodyPr/>
          <a:lstStyle/>
          <a:p>
            <a:pPr algn="ctr"/>
            <a:r>
              <a:rPr lang="es-ES" dirty="0"/>
              <a:t>Flujo de transporte (TS) MPEG-2 </a:t>
            </a:r>
            <a:endParaRPr lang="es-AR" dirty="0"/>
          </a:p>
        </p:txBody>
      </p:sp>
      <p:pic>
        <p:nvPicPr>
          <p:cNvPr id="5" name="Marcador de contenido 4">
            <a:extLst>
              <a:ext uri="{FF2B5EF4-FFF2-40B4-BE49-F238E27FC236}">
                <a16:creationId xmlns:a16="http://schemas.microsoft.com/office/drawing/2014/main" id="{23A4E738-84F9-452E-B952-BF030EFCB5F4}"/>
              </a:ext>
            </a:extLst>
          </p:cNvPr>
          <p:cNvPicPr>
            <a:picLocks noGrp="1" noChangeAspect="1"/>
          </p:cNvPicPr>
          <p:nvPr>
            <p:ph idx="1"/>
          </p:nvPr>
        </p:nvPicPr>
        <p:blipFill>
          <a:blip r:embed="rId3"/>
          <a:stretch>
            <a:fillRect/>
          </a:stretch>
        </p:blipFill>
        <p:spPr>
          <a:xfrm>
            <a:off x="310565" y="2012529"/>
            <a:ext cx="7844424" cy="2737811"/>
          </a:xfrm>
        </p:spPr>
      </p:pic>
      <p:sp>
        <p:nvSpPr>
          <p:cNvPr id="6" name="CuadroTexto 5">
            <a:extLst>
              <a:ext uri="{FF2B5EF4-FFF2-40B4-BE49-F238E27FC236}">
                <a16:creationId xmlns:a16="http://schemas.microsoft.com/office/drawing/2014/main" id="{D3D38308-2A6C-4F80-B12C-9C3DC1491FCA}"/>
              </a:ext>
            </a:extLst>
          </p:cNvPr>
          <p:cNvSpPr txBox="1"/>
          <p:nvPr/>
        </p:nvSpPr>
        <p:spPr>
          <a:xfrm>
            <a:off x="8154989" y="2021533"/>
            <a:ext cx="4037011" cy="2862322"/>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Las señales de audio, de videos y datos (formateados), son organizados en tramas de datos denominados PES (longitud variable). Luego, un primer nivel </a:t>
            </a:r>
            <a:r>
              <a:rPr lang="es-MX" sz="2000" dirty="0">
                <a:latin typeface="Times New Roman" panose="02020603050405020304" pitchFamily="18" charset="0"/>
                <a:cs typeface="Times New Roman" panose="02020603050405020304" pitchFamily="18" charset="0"/>
                <a:sym typeface="Quicksand"/>
              </a:rPr>
              <a:t>un primer nivel de multiplexación combina la información de audio, video y datos en paquetes TS cuya longitud es fija e igual a 188 bytes.</a:t>
            </a:r>
            <a:endParaRPr lang="es-AR" sz="20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6BDA3341-0CD7-4AA6-9A68-46EECFC766C7}"/>
              </a:ext>
            </a:extLst>
          </p:cNvPr>
          <p:cNvSpPr txBox="1"/>
          <p:nvPr/>
        </p:nvSpPr>
        <p:spPr>
          <a:xfrm>
            <a:off x="913712" y="5387642"/>
            <a:ext cx="10364575" cy="707886"/>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sym typeface="Quicksand"/>
              </a:rPr>
              <a:t>La cabecera de un paquete TS tiene una extensión de 4 bytes, siendo el primero de ellos el byte de sincronismo (47H)</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38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88727-16A9-4A3D-90CA-E248A6CC785C}"/>
              </a:ext>
            </a:extLst>
          </p:cNvPr>
          <p:cNvSpPr>
            <a:spLocks noGrp="1"/>
          </p:cNvSpPr>
          <p:nvPr>
            <p:ph type="title"/>
          </p:nvPr>
        </p:nvSpPr>
        <p:spPr>
          <a:xfrm>
            <a:off x="1143001" y="27708"/>
            <a:ext cx="9905998" cy="1039091"/>
          </a:xfrm>
        </p:spPr>
        <p:txBody>
          <a:bodyPr/>
          <a:lstStyle/>
          <a:p>
            <a:r>
              <a:rPr lang="es-ES" dirty="0"/>
              <a:t>Re-multiplexador</a:t>
            </a:r>
            <a:endParaRPr lang="es-AR" dirty="0"/>
          </a:p>
        </p:txBody>
      </p:sp>
      <p:pic>
        <p:nvPicPr>
          <p:cNvPr id="5" name="Marcador de contenido 4">
            <a:extLst>
              <a:ext uri="{FF2B5EF4-FFF2-40B4-BE49-F238E27FC236}">
                <a16:creationId xmlns:a16="http://schemas.microsoft.com/office/drawing/2014/main" id="{063B761C-8C23-48C9-B78B-17044B6457D1}"/>
              </a:ext>
            </a:extLst>
          </p:cNvPr>
          <p:cNvPicPr>
            <a:picLocks noGrp="1" noChangeAspect="1"/>
          </p:cNvPicPr>
          <p:nvPr>
            <p:ph idx="1"/>
          </p:nvPr>
        </p:nvPicPr>
        <p:blipFill>
          <a:blip r:embed="rId3"/>
          <a:stretch>
            <a:fillRect/>
          </a:stretch>
        </p:blipFill>
        <p:spPr>
          <a:xfrm>
            <a:off x="1143001" y="786173"/>
            <a:ext cx="7365899" cy="2642827"/>
          </a:xfrm>
        </p:spPr>
      </p:pic>
      <p:sp>
        <p:nvSpPr>
          <p:cNvPr id="6" name="CuadroTexto 5">
            <a:extLst>
              <a:ext uri="{FF2B5EF4-FFF2-40B4-BE49-F238E27FC236}">
                <a16:creationId xmlns:a16="http://schemas.microsoft.com/office/drawing/2014/main" id="{38BED0C6-342C-41F9-A87B-161A09F33B7C}"/>
              </a:ext>
            </a:extLst>
          </p:cNvPr>
          <p:cNvSpPr txBox="1"/>
          <p:nvPr/>
        </p:nvSpPr>
        <p:spPr>
          <a:xfrm>
            <a:off x="1143001" y="3429000"/>
            <a:ext cx="9455726" cy="3447098"/>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sym typeface="Quicksand"/>
              </a:rPr>
              <a:t>El </a:t>
            </a:r>
            <a:r>
              <a:rPr lang="es-MX" sz="2000" dirty="0" err="1">
                <a:latin typeface="Times New Roman" panose="02020603050405020304" pitchFamily="18" charset="0"/>
                <a:cs typeface="Times New Roman" panose="02020603050405020304" pitchFamily="18" charset="0"/>
                <a:sym typeface="Quicksand"/>
              </a:rPr>
              <a:t>re-multiplexador</a:t>
            </a:r>
            <a:r>
              <a:rPr lang="es-MX" sz="2000" dirty="0">
                <a:latin typeface="Times New Roman" panose="02020603050405020304" pitchFamily="18" charset="0"/>
                <a:cs typeface="Times New Roman" panose="02020603050405020304" pitchFamily="18" charset="0"/>
                <a:sym typeface="Quicksand"/>
              </a:rPr>
              <a:t> combina los TS de entrada entregando a su salida un flujo binario único llamado BTS, que tiene las siguientes características:</a:t>
            </a:r>
          </a:p>
          <a:p>
            <a:pPr marL="114300" algn="just"/>
            <a:r>
              <a:rPr lang="es-MX" sz="2000" dirty="0">
                <a:latin typeface="Times New Roman" panose="02020603050405020304" pitchFamily="18" charset="0"/>
                <a:cs typeface="Times New Roman" panose="02020603050405020304" pitchFamily="18" charset="0"/>
                <a:sym typeface="Quicksand"/>
              </a:rPr>
              <a:t>• Agrega 16 bytes nulos a los paquetes TS.</a:t>
            </a:r>
          </a:p>
          <a:p>
            <a:pPr marL="114300" algn="just"/>
            <a:r>
              <a:rPr lang="es-MX" sz="2000" dirty="0">
                <a:latin typeface="Times New Roman" panose="02020603050405020304" pitchFamily="18" charset="0"/>
                <a:cs typeface="Times New Roman" panose="02020603050405020304" pitchFamily="18" charset="0"/>
                <a:sym typeface="Quicksand"/>
              </a:rPr>
              <a:t>• Forma nuevos paquetes llamados TSP, cuya longitud es de 204 bytes (188+16).</a:t>
            </a:r>
          </a:p>
          <a:p>
            <a:pPr marL="114300" algn="just"/>
            <a:r>
              <a:rPr lang="es-MX" sz="2000" dirty="0">
                <a:latin typeface="Times New Roman" panose="02020603050405020304" pitchFamily="18" charset="0"/>
                <a:cs typeface="Times New Roman" panose="02020603050405020304" pitchFamily="18" charset="0"/>
                <a:sym typeface="Quicksand"/>
              </a:rPr>
              <a:t>• El flujo es sincrónico y tiene una tasa constante de 32,5079 Mbps.</a:t>
            </a:r>
          </a:p>
          <a:p>
            <a:pPr marL="114300" algn="just"/>
            <a:r>
              <a:rPr lang="es-MX" sz="2000" dirty="0">
                <a:latin typeface="Times New Roman" panose="02020603050405020304" pitchFamily="18" charset="0"/>
                <a:cs typeface="Times New Roman" panose="02020603050405020304" pitchFamily="18" charset="0"/>
                <a:sym typeface="Quicksand"/>
              </a:rPr>
              <a:t>• Posiciona y dispone los paquetes TSP posibilitando la transmisión jerárquica y la recepción parcial.</a:t>
            </a:r>
          </a:p>
          <a:p>
            <a:pPr marL="114300" algn="just"/>
            <a:r>
              <a:rPr lang="es-MX" sz="2000" dirty="0">
                <a:latin typeface="Times New Roman" panose="02020603050405020304" pitchFamily="18" charset="0"/>
                <a:cs typeface="Times New Roman" panose="02020603050405020304" pitchFamily="18" charset="0"/>
                <a:sym typeface="Quicksand"/>
              </a:rPr>
              <a:t>• Inserta una determinada cantidad de TSP nulos para poder mantener la velocidad binaria constante e independiente de los parámetros de transmisión seleccionados para cada capa jerárquica.</a:t>
            </a:r>
          </a:p>
          <a:p>
            <a:endParaRPr lang="es-AR" dirty="0"/>
          </a:p>
        </p:txBody>
      </p:sp>
    </p:spTree>
    <p:extLst>
      <p:ext uri="{BB962C8B-B14F-4D97-AF65-F5344CB8AC3E}">
        <p14:creationId xmlns:p14="http://schemas.microsoft.com/office/powerpoint/2010/main" val="92902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9D35E-E956-475F-8F35-8569D13A2F24}"/>
              </a:ext>
            </a:extLst>
          </p:cNvPr>
          <p:cNvSpPr>
            <a:spLocks noGrp="1"/>
          </p:cNvSpPr>
          <p:nvPr>
            <p:ph type="title"/>
          </p:nvPr>
        </p:nvSpPr>
        <p:spPr>
          <a:xfrm>
            <a:off x="1266102" y="193963"/>
            <a:ext cx="9905998" cy="872836"/>
          </a:xfrm>
        </p:spPr>
        <p:txBody>
          <a:bodyPr/>
          <a:lstStyle/>
          <a:p>
            <a:r>
              <a:rPr lang="es-ES" dirty="0"/>
              <a:t>Característica del </a:t>
            </a:r>
            <a:r>
              <a:rPr lang="es-ES" dirty="0" err="1"/>
              <a:t>bts</a:t>
            </a:r>
            <a:endParaRPr lang="es-AR" dirty="0"/>
          </a:p>
        </p:txBody>
      </p:sp>
      <p:pic>
        <p:nvPicPr>
          <p:cNvPr id="5" name="Marcador de contenido 4">
            <a:extLst>
              <a:ext uri="{FF2B5EF4-FFF2-40B4-BE49-F238E27FC236}">
                <a16:creationId xmlns:a16="http://schemas.microsoft.com/office/drawing/2014/main" id="{269CA365-2ACE-458E-902E-98102077C119}"/>
              </a:ext>
            </a:extLst>
          </p:cNvPr>
          <p:cNvPicPr>
            <a:picLocks noGrp="1" noChangeAspect="1"/>
          </p:cNvPicPr>
          <p:nvPr>
            <p:ph idx="1"/>
          </p:nvPr>
        </p:nvPicPr>
        <p:blipFill>
          <a:blip r:embed="rId3"/>
          <a:stretch>
            <a:fillRect/>
          </a:stretch>
        </p:blipFill>
        <p:spPr>
          <a:xfrm>
            <a:off x="806245" y="982087"/>
            <a:ext cx="7149610" cy="2464449"/>
          </a:xfrm>
        </p:spPr>
      </p:pic>
      <p:sp>
        <p:nvSpPr>
          <p:cNvPr id="6" name="CuadroTexto 5">
            <a:extLst>
              <a:ext uri="{FF2B5EF4-FFF2-40B4-BE49-F238E27FC236}">
                <a16:creationId xmlns:a16="http://schemas.microsoft.com/office/drawing/2014/main" id="{5A1CEF85-4388-4BE8-AFB4-93E33D93EFFB}"/>
              </a:ext>
            </a:extLst>
          </p:cNvPr>
          <p:cNvSpPr txBox="1"/>
          <p:nvPr/>
        </p:nvSpPr>
        <p:spPr>
          <a:xfrm>
            <a:off x="7955855" y="859155"/>
            <a:ext cx="3429900" cy="5016758"/>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sym typeface="Quicksand"/>
              </a:rPr>
              <a:t>Los 8 bytes del campo “ISDB-Tb </a:t>
            </a:r>
            <a:r>
              <a:rPr lang="es-MX" sz="2000" dirty="0" err="1">
                <a:latin typeface="Times New Roman" panose="02020603050405020304" pitchFamily="18" charset="0"/>
                <a:cs typeface="Times New Roman" panose="02020603050405020304" pitchFamily="18" charset="0"/>
                <a:sym typeface="Quicksand"/>
              </a:rPr>
              <a:t>Info</a:t>
            </a:r>
            <a:r>
              <a:rPr lang="es-MX" sz="2000" dirty="0">
                <a:latin typeface="Times New Roman" panose="02020603050405020304" pitchFamily="18" charset="0"/>
                <a:cs typeface="Times New Roman" panose="02020603050405020304" pitchFamily="18" charset="0"/>
                <a:sym typeface="Quicksand"/>
              </a:rPr>
              <a:t>” proveen la siguiente información: indicador de la capa jerárquica, contador de TSP, cabecera de cuadro e información auxiliar, entre otros. Los 8 bytes restantes permiten incorporar, de manera opcional, un bloque de paridad Reed Solomon (204-196-4), también denominado codificación externa u </a:t>
            </a:r>
            <a:r>
              <a:rPr lang="es-MX" sz="2000" dirty="0" err="1">
                <a:latin typeface="Times New Roman" panose="02020603050405020304" pitchFamily="18" charset="0"/>
                <a:cs typeface="Times New Roman" panose="02020603050405020304" pitchFamily="18" charset="0"/>
                <a:sym typeface="Quicksand"/>
              </a:rPr>
              <a:t>outer</a:t>
            </a:r>
            <a:r>
              <a:rPr lang="es-MX" sz="2000" dirty="0">
                <a:latin typeface="Times New Roman" panose="02020603050405020304" pitchFamily="18" charset="0"/>
                <a:cs typeface="Times New Roman" panose="02020603050405020304" pitchFamily="18" charset="0"/>
                <a:sym typeface="Quicksand"/>
              </a:rPr>
              <a:t> </a:t>
            </a:r>
            <a:r>
              <a:rPr lang="es-MX" sz="2000" dirty="0" err="1">
                <a:latin typeface="Times New Roman" panose="02020603050405020304" pitchFamily="18" charset="0"/>
                <a:cs typeface="Times New Roman" panose="02020603050405020304" pitchFamily="18" charset="0"/>
                <a:sym typeface="Quicksand"/>
              </a:rPr>
              <a:t>code</a:t>
            </a:r>
            <a:r>
              <a:rPr lang="es-MX" sz="2000" dirty="0">
                <a:latin typeface="Times New Roman" panose="02020603050405020304" pitchFamily="18" charset="0"/>
                <a:cs typeface="Times New Roman" panose="02020603050405020304" pitchFamily="18" charset="0"/>
                <a:sym typeface="Quicksand"/>
              </a:rPr>
              <a:t>, que permite la corrección de hasta 4 bytes erróneos en cada TSP del flujo BTS.</a:t>
            </a:r>
          </a:p>
        </p:txBody>
      </p:sp>
      <p:sp>
        <p:nvSpPr>
          <p:cNvPr id="7" name="CuadroTexto 6">
            <a:extLst>
              <a:ext uri="{FF2B5EF4-FFF2-40B4-BE49-F238E27FC236}">
                <a16:creationId xmlns:a16="http://schemas.microsoft.com/office/drawing/2014/main" id="{7540B6BF-DA18-40AB-8465-85C7E488E6EA}"/>
              </a:ext>
            </a:extLst>
          </p:cNvPr>
          <p:cNvSpPr txBox="1"/>
          <p:nvPr/>
        </p:nvSpPr>
        <p:spPr>
          <a:xfrm>
            <a:off x="661341" y="3569468"/>
            <a:ext cx="7149610" cy="2246769"/>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sym typeface="Quicksand"/>
              </a:rPr>
              <a:t>El estándar ISDB-Tb especifica el uso de un canal especial denominado TMCC, que transporta la información auxiliar necesaria para el correcto funcionamiento del receptor, ya que incluye los parámetros de configuración de la red. A nivel del BTS, esta información se incorpora dentro de un TSP especial denominado IIP (ISDB-Tb </a:t>
            </a:r>
            <a:r>
              <a:rPr lang="es-MX" sz="2000" dirty="0" err="1">
                <a:latin typeface="Times New Roman" panose="02020603050405020304" pitchFamily="18" charset="0"/>
                <a:cs typeface="Times New Roman" panose="02020603050405020304" pitchFamily="18" charset="0"/>
                <a:sym typeface="Quicksand"/>
              </a:rPr>
              <a:t>Information</a:t>
            </a:r>
            <a:r>
              <a:rPr lang="es-MX" sz="2000" dirty="0">
                <a:latin typeface="Times New Roman" panose="02020603050405020304" pitchFamily="18" charset="0"/>
                <a:cs typeface="Times New Roman" panose="02020603050405020304" pitchFamily="18" charset="0"/>
                <a:sym typeface="Quicksand"/>
              </a:rPr>
              <a:t> </a:t>
            </a:r>
            <a:r>
              <a:rPr lang="es-MX" sz="2000" dirty="0" err="1">
                <a:latin typeface="Times New Roman" panose="02020603050405020304" pitchFamily="18" charset="0"/>
                <a:cs typeface="Times New Roman" panose="02020603050405020304" pitchFamily="18" charset="0"/>
                <a:sym typeface="Quicksand"/>
              </a:rPr>
              <a:t>Packet</a:t>
            </a:r>
            <a:r>
              <a:rPr lang="es-MX" sz="2000" dirty="0">
                <a:latin typeface="Times New Roman" panose="02020603050405020304" pitchFamily="18" charset="0"/>
                <a:cs typeface="Times New Roman" panose="02020603050405020304" pitchFamily="18" charset="0"/>
                <a:sym typeface="Quicksand"/>
              </a:rPr>
              <a:t>) y cada cuadro multiplex incluye un paquete IIP.</a:t>
            </a: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78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B1A7E-B104-437B-8D2F-83771F118E3E}"/>
              </a:ext>
            </a:extLst>
          </p:cNvPr>
          <p:cNvSpPr>
            <a:spLocks noGrp="1"/>
          </p:cNvSpPr>
          <p:nvPr>
            <p:ph type="title"/>
          </p:nvPr>
        </p:nvSpPr>
        <p:spPr>
          <a:xfrm>
            <a:off x="3310888" y="79408"/>
            <a:ext cx="9905998" cy="988726"/>
          </a:xfrm>
        </p:spPr>
        <p:txBody>
          <a:bodyPr/>
          <a:lstStyle/>
          <a:p>
            <a:r>
              <a:rPr lang="es-ES" dirty="0"/>
              <a:t>Separador de canales</a:t>
            </a:r>
            <a:endParaRPr lang="es-AR" dirty="0"/>
          </a:p>
        </p:txBody>
      </p:sp>
      <p:pic>
        <p:nvPicPr>
          <p:cNvPr id="5" name="Marcador de contenido 4">
            <a:extLst>
              <a:ext uri="{FF2B5EF4-FFF2-40B4-BE49-F238E27FC236}">
                <a16:creationId xmlns:a16="http://schemas.microsoft.com/office/drawing/2014/main" id="{FCB62A7F-2A20-480F-9578-108B09B5D4BB}"/>
              </a:ext>
            </a:extLst>
          </p:cNvPr>
          <p:cNvPicPr>
            <a:picLocks noGrp="1" noChangeAspect="1"/>
          </p:cNvPicPr>
          <p:nvPr>
            <p:ph idx="1"/>
          </p:nvPr>
        </p:nvPicPr>
        <p:blipFill>
          <a:blip r:embed="rId3"/>
          <a:stretch>
            <a:fillRect/>
          </a:stretch>
        </p:blipFill>
        <p:spPr>
          <a:xfrm>
            <a:off x="426664" y="2053019"/>
            <a:ext cx="7120886" cy="2696512"/>
          </a:xfrm>
        </p:spPr>
      </p:pic>
      <p:sp>
        <p:nvSpPr>
          <p:cNvPr id="6" name="CuadroTexto 5">
            <a:extLst>
              <a:ext uri="{FF2B5EF4-FFF2-40B4-BE49-F238E27FC236}">
                <a16:creationId xmlns:a16="http://schemas.microsoft.com/office/drawing/2014/main" id="{A3055B46-6BB7-418E-98FC-AD8C4A67F4EC}"/>
              </a:ext>
            </a:extLst>
          </p:cNvPr>
          <p:cNvSpPr txBox="1"/>
          <p:nvPr/>
        </p:nvSpPr>
        <p:spPr>
          <a:xfrm>
            <a:off x="1297858" y="4897295"/>
            <a:ext cx="9571703" cy="2139047"/>
          </a:xfrm>
          <a:prstGeom prst="rect">
            <a:avLst/>
          </a:prstGeom>
          <a:noFill/>
        </p:spPr>
        <p:txBody>
          <a:bodyPr wrap="square" rtlCol="0">
            <a:spAutoFit/>
          </a:bodyPr>
          <a:lstStyle/>
          <a:p>
            <a:pPr marL="114300" algn="just"/>
            <a:r>
              <a:rPr lang="es-AR" sz="2000" dirty="0">
                <a:latin typeface="Times New Roman" panose="02020603050405020304" pitchFamily="18" charset="0"/>
                <a:cs typeface="Times New Roman" panose="02020603050405020304" pitchFamily="18" charset="0"/>
              </a:rPr>
              <a:t>El espacio o bloque “</a:t>
            </a:r>
            <a:r>
              <a:rPr lang="es-AR" sz="2000" dirty="0" err="1">
                <a:latin typeface="Times New Roman" panose="02020603050405020304" pitchFamily="18" charset="0"/>
                <a:cs typeface="Times New Roman" panose="02020603050405020304" pitchFamily="18" charset="0"/>
              </a:rPr>
              <a:t>dummy</a:t>
            </a:r>
            <a:r>
              <a:rPr lang="es-AR" sz="2000" dirty="0">
                <a:latin typeface="Times New Roman" panose="02020603050405020304" pitchFamily="18" charset="0"/>
                <a:cs typeface="Times New Roman" panose="02020603050405020304" pitchFamily="18" charset="0"/>
              </a:rPr>
              <a:t>” es el tiempo que insume la generación de las muestras correspondientes a los siguientes elementos:</a:t>
            </a:r>
          </a:p>
          <a:p>
            <a:pPr marL="457200" indent="-342900" algn="just">
              <a:spcBef>
                <a:spcPts val="600"/>
              </a:spcBef>
              <a:buClr>
                <a:schemeClr val="tx1"/>
              </a:buClr>
              <a:buSzPts val="180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sym typeface="Quicksand"/>
              </a:rPr>
              <a:t>Portadoras piloto</a:t>
            </a:r>
          </a:p>
          <a:p>
            <a:pPr marL="457200" indent="-342900" algn="just">
              <a:spcBef>
                <a:spcPts val="600"/>
              </a:spcBef>
              <a:buClr>
                <a:schemeClr val="tx1"/>
              </a:buClr>
              <a:buSzPts val="180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sym typeface="Quicksand"/>
              </a:rPr>
              <a:t>Portadoras nulas (excedente de muestras producidas por implementación de IFFT) </a:t>
            </a:r>
            <a:endParaRPr lang="es-AR" sz="2000" dirty="0">
              <a:latin typeface="Times New Roman" panose="02020603050405020304" pitchFamily="18" charset="0"/>
              <a:cs typeface="Times New Roman" panose="02020603050405020304" pitchFamily="18" charset="0"/>
            </a:endParaRPr>
          </a:p>
          <a:p>
            <a:pPr marL="457200" indent="-342900" algn="just">
              <a:spcBef>
                <a:spcPts val="600"/>
              </a:spcBef>
              <a:buClr>
                <a:schemeClr val="tx1"/>
              </a:buClr>
              <a:buSzPts val="180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sym typeface="Quicksand"/>
              </a:rPr>
              <a:t>Intervalo de guarda</a:t>
            </a:r>
          </a:p>
          <a:p>
            <a:endParaRPr lang="es-AR" dirty="0"/>
          </a:p>
        </p:txBody>
      </p:sp>
      <p:sp>
        <p:nvSpPr>
          <p:cNvPr id="7" name="CuadroTexto 6">
            <a:extLst>
              <a:ext uri="{FF2B5EF4-FFF2-40B4-BE49-F238E27FC236}">
                <a16:creationId xmlns:a16="http://schemas.microsoft.com/office/drawing/2014/main" id="{131C6C5D-EA5E-4250-A39A-4606D5D5E517}"/>
              </a:ext>
            </a:extLst>
          </p:cNvPr>
          <p:cNvSpPr txBox="1"/>
          <p:nvPr/>
        </p:nvSpPr>
        <p:spPr>
          <a:xfrm>
            <a:off x="8446824" y="2200783"/>
            <a:ext cx="3318512" cy="2215991"/>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sym typeface="Quicksand"/>
              </a:rPr>
              <a:t>Para evitar la inclusión de un identificador (para cada posición de TSP), el cuadro múltiplex se construye de acuerdo a un ordenamiento preestablecido.</a:t>
            </a:r>
            <a:endParaRPr lang="es-MX" sz="2000" dirty="0">
              <a:sym typeface="Quicksand"/>
            </a:endParaRPr>
          </a:p>
          <a:p>
            <a:endParaRPr lang="es-AR" dirty="0"/>
          </a:p>
        </p:txBody>
      </p:sp>
      <p:sp>
        <p:nvSpPr>
          <p:cNvPr id="3" name="CuadroTexto 2">
            <a:extLst>
              <a:ext uri="{FF2B5EF4-FFF2-40B4-BE49-F238E27FC236}">
                <a16:creationId xmlns:a16="http://schemas.microsoft.com/office/drawing/2014/main" id="{64C286D8-AD2F-4EE8-83EA-4A553C67901B}"/>
              </a:ext>
            </a:extLst>
          </p:cNvPr>
          <p:cNvSpPr txBox="1"/>
          <p:nvPr/>
        </p:nvSpPr>
        <p:spPr>
          <a:xfrm>
            <a:off x="840657" y="1068134"/>
            <a:ext cx="9792929" cy="984885"/>
          </a:xfrm>
          <a:prstGeom prst="rect">
            <a:avLst/>
          </a:prstGeom>
          <a:noFill/>
        </p:spPr>
        <p:txBody>
          <a:bodyPr wrap="square" rtlCol="0">
            <a:spAutoFit/>
          </a:bodyPr>
          <a:lstStyle/>
          <a:p>
            <a:r>
              <a:rPr lang="es-MX" sz="2000" dirty="0">
                <a:latin typeface="Times New Roman" panose="02020603050405020304" pitchFamily="18" charset="0"/>
                <a:cs typeface="Times New Roman" panose="02020603050405020304" pitchFamily="18" charset="0"/>
                <a:sym typeface="Quicksand"/>
              </a:rPr>
              <a:t>En base a la información suministrada por el campo ISDB-Tb </a:t>
            </a:r>
            <a:r>
              <a:rPr lang="es-MX" sz="2000" dirty="0" err="1">
                <a:latin typeface="Times New Roman" panose="02020603050405020304" pitchFamily="18" charset="0"/>
                <a:cs typeface="Times New Roman" panose="02020603050405020304" pitchFamily="18" charset="0"/>
                <a:sym typeface="Quicksand"/>
              </a:rPr>
              <a:t>Info</a:t>
            </a:r>
            <a:r>
              <a:rPr lang="es-MX" sz="2000" dirty="0">
                <a:latin typeface="Times New Roman" panose="02020603050405020304" pitchFamily="18" charset="0"/>
                <a:cs typeface="Times New Roman" panose="02020603050405020304" pitchFamily="18" charset="0"/>
                <a:sym typeface="Quicksand"/>
              </a:rPr>
              <a:t>, el separador de canales procede a asignar cada TSP a la capa jerárquica correspondiente.</a:t>
            </a:r>
          </a:p>
          <a:p>
            <a:endParaRPr lang="es-AR" dirty="0"/>
          </a:p>
        </p:txBody>
      </p:sp>
      <p:sp>
        <p:nvSpPr>
          <p:cNvPr id="4" name="Cerrar llave 3">
            <a:extLst>
              <a:ext uri="{FF2B5EF4-FFF2-40B4-BE49-F238E27FC236}">
                <a16:creationId xmlns:a16="http://schemas.microsoft.com/office/drawing/2014/main" id="{A7F31D9C-70F3-46BB-ACE0-D32D836AD500}"/>
              </a:ext>
            </a:extLst>
          </p:cNvPr>
          <p:cNvSpPr/>
          <p:nvPr/>
        </p:nvSpPr>
        <p:spPr>
          <a:xfrm>
            <a:off x="7757651" y="1960705"/>
            <a:ext cx="506235" cy="2936590"/>
          </a:xfrm>
          <a:prstGeom prst="rightBrace">
            <a:avLst>
              <a:gd name="adj1" fmla="val 3586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674370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A42D2E-E8B5-4E81-A348-61E7C8B0AF73}"/>
              </a:ext>
            </a:extLst>
          </p:cNvPr>
          <p:cNvSpPr>
            <a:spLocks noGrp="1"/>
          </p:cNvSpPr>
          <p:nvPr>
            <p:ph type="title"/>
          </p:nvPr>
        </p:nvSpPr>
        <p:spPr>
          <a:xfrm>
            <a:off x="1657529" y="338712"/>
            <a:ext cx="9905998" cy="1035225"/>
          </a:xfrm>
        </p:spPr>
        <p:txBody>
          <a:bodyPr/>
          <a:lstStyle/>
          <a:p>
            <a:r>
              <a:rPr lang="es-ES" dirty="0"/>
              <a:t>CODIFICADOR DE CANAL REED-SOLOMON</a:t>
            </a:r>
            <a:endParaRPr lang="es-AR" dirty="0"/>
          </a:p>
        </p:txBody>
      </p:sp>
      <p:pic>
        <p:nvPicPr>
          <p:cNvPr id="5" name="Marcador de contenido 4">
            <a:extLst>
              <a:ext uri="{FF2B5EF4-FFF2-40B4-BE49-F238E27FC236}">
                <a16:creationId xmlns:a16="http://schemas.microsoft.com/office/drawing/2014/main" id="{5C287D94-2450-453C-9F2C-A8B7861465A8}"/>
              </a:ext>
            </a:extLst>
          </p:cNvPr>
          <p:cNvPicPr>
            <a:picLocks noGrp="1" noChangeAspect="1"/>
          </p:cNvPicPr>
          <p:nvPr>
            <p:ph idx="1"/>
          </p:nvPr>
        </p:nvPicPr>
        <p:blipFill>
          <a:blip r:embed="rId3"/>
          <a:stretch>
            <a:fillRect/>
          </a:stretch>
        </p:blipFill>
        <p:spPr>
          <a:xfrm>
            <a:off x="1768365" y="2722179"/>
            <a:ext cx="8056417" cy="2111615"/>
          </a:xfrm>
        </p:spPr>
      </p:pic>
      <p:sp>
        <p:nvSpPr>
          <p:cNvPr id="6" name="CuadroTexto 5">
            <a:extLst>
              <a:ext uri="{FF2B5EF4-FFF2-40B4-BE49-F238E27FC236}">
                <a16:creationId xmlns:a16="http://schemas.microsoft.com/office/drawing/2014/main" id="{A1ACF5F1-2DAA-48D1-9942-F72C29C8F05E}"/>
              </a:ext>
            </a:extLst>
          </p:cNvPr>
          <p:cNvSpPr txBox="1"/>
          <p:nvPr/>
        </p:nvSpPr>
        <p:spPr>
          <a:xfrm>
            <a:off x="1712948" y="4949785"/>
            <a:ext cx="8167253" cy="1908215"/>
          </a:xfrm>
          <a:prstGeom prst="rect">
            <a:avLst/>
          </a:prstGeom>
          <a:noFill/>
        </p:spPr>
        <p:txBody>
          <a:bodyPr wrap="square" rtlCol="0">
            <a:spAutoFit/>
          </a:bodyPr>
          <a:lstStyle/>
          <a:p>
            <a:pPr marL="114300" indent="0" algn="just">
              <a:buNone/>
            </a:pPr>
            <a:r>
              <a:rPr lang="es-MX" sz="2000" dirty="0">
                <a:latin typeface="Times New Roman" panose="02020603050405020304" pitchFamily="18" charset="0"/>
                <a:cs typeface="Times New Roman" panose="02020603050405020304" pitchFamily="18" charset="0"/>
              </a:rPr>
              <a:t>El receptor compara los 188 bytes del bloque recibido con los 16 bytes de paridad para verificar la validez de los dados recuperados. Si se detectan errores, el receptor determina que la etiqueta no corresponde al paquete recibido y genera uno parecido (con ciertos bits cambiados), procurando que se correspondan de la mejor manera posible con la etiqueta recibida.</a:t>
            </a:r>
          </a:p>
          <a:p>
            <a:endParaRPr lang="es-AR" dirty="0"/>
          </a:p>
        </p:txBody>
      </p:sp>
      <p:sp>
        <p:nvSpPr>
          <p:cNvPr id="7" name="CuadroTexto 6">
            <a:extLst>
              <a:ext uri="{FF2B5EF4-FFF2-40B4-BE49-F238E27FC236}">
                <a16:creationId xmlns:a16="http://schemas.microsoft.com/office/drawing/2014/main" id="{E2991806-0E61-45C9-93C1-C8D835506203}"/>
              </a:ext>
            </a:extLst>
          </p:cNvPr>
          <p:cNvSpPr txBox="1"/>
          <p:nvPr/>
        </p:nvSpPr>
        <p:spPr>
          <a:xfrm>
            <a:off x="1657529" y="1484797"/>
            <a:ext cx="8167253" cy="1015663"/>
          </a:xfrm>
          <a:prstGeom prst="rect">
            <a:avLst/>
          </a:prstGeom>
          <a:noFill/>
        </p:spPr>
        <p:txBody>
          <a:bodyPr wrap="square">
            <a:spAutoFit/>
          </a:bodyPr>
          <a:lstStyle/>
          <a:p>
            <a:pPr marL="114300" indent="0" algn="just">
              <a:buNone/>
            </a:pPr>
            <a:r>
              <a:rPr lang="es-AR" sz="2000" dirty="0">
                <a:latin typeface="Times New Roman" panose="02020603050405020304" pitchFamily="18" charset="0"/>
                <a:cs typeface="Times New Roman" panose="02020603050405020304" pitchFamily="18" charset="0"/>
              </a:rPr>
              <a:t>Luego de que los TSP son separados por capa jerárquica, los campos ISDB-Tb </a:t>
            </a:r>
            <a:r>
              <a:rPr lang="es-AR" sz="2000" dirty="0" err="1">
                <a:latin typeface="Times New Roman" panose="02020603050405020304" pitchFamily="18" charset="0"/>
                <a:cs typeface="Times New Roman" panose="02020603050405020304" pitchFamily="18" charset="0"/>
              </a:rPr>
              <a:t>Info</a:t>
            </a:r>
            <a:r>
              <a:rPr lang="es-AR" sz="2000" dirty="0">
                <a:latin typeface="Times New Roman" panose="02020603050405020304" pitchFamily="18" charset="0"/>
                <a:cs typeface="Times New Roman" panose="02020603050405020304" pitchFamily="18" charset="0"/>
              </a:rPr>
              <a:t> y paridad RS opcional de los paquetes TSP son sustituidos por 16 nuevos bytes de paridad Reed Solomon (204-188-8).</a:t>
            </a:r>
          </a:p>
        </p:txBody>
      </p:sp>
    </p:spTree>
    <p:extLst>
      <p:ext uri="{BB962C8B-B14F-4D97-AF65-F5344CB8AC3E}">
        <p14:creationId xmlns:p14="http://schemas.microsoft.com/office/powerpoint/2010/main" val="356140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2A3B1-5BCD-4DDE-97E7-9876ADA3E5DD}"/>
              </a:ext>
            </a:extLst>
          </p:cNvPr>
          <p:cNvSpPr>
            <a:spLocks noGrp="1"/>
          </p:cNvSpPr>
          <p:nvPr>
            <p:ph type="title"/>
          </p:nvPr>
        </p:nvSpPr>
        <p:spPr>
          <a:xfrm>
            <a:off x="1243887" y="0"/>
            <a:ext cx="1362154" cy="518595"/>
          </a:xfrm>
        </p:spPr>
        <p:txBody>
          <a:bodyPr>
            <a:normAutofit fontScale="90000"/>
          </a:bodyPr>
          <a:lstStyle/>
          <a:p>
            <a:r>
              <a:rPr lang="es-ES" dirty="0"/>
              <a:t>índice</a:t>
            </a:r>
            <a:endParaRPr lang="es-AR" dirty="0"/>
          </a:p>
        </p:txBody>
      </p:sp>
      <p:sp>
        <p:nvSpPr>
          <p:cNvPr id="4" name="CuadroTexto 3">
            <a:extLst>
              <a:ext uri="{FF2B5EF4-FFF2-40B4-BE49-F238E27FC236}">
                <a16:creationId xmlns:a16="http://schemas.microsoft.com/office/drawing/2014/main" id="{EDA48D4C-A5AE-4C5E-83BB-23BD77F062CC}"/>
              </a:ext>
            </a:extLst>
          </p:cNvPr>
          <p:cNvSpPr txBox="1"/>
          <p:nvPr/>
        </p:nvSpPr>
        <p:spPr>
          <a:xfrm>
            <a:off x="1243887" y="518595"/>
            <a:ext cx="4846321" cy="6176050"/>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Introducción </a:t>
            </a:r>
          </a:p>
          <a:p>
            <a:pPr marL="285750"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Canal Radioeléctrico </a:t>
            </a:r>
          </a:p>
          <a:p>
            <a:pPr marL="285750"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Modulación OFDM</a:t>
            </a:r>
          </a:p>
          <a:p>
            <a:pPr marL="742950" lvl="1" indent="-285750">
              <a:buFont typeface="Arial" panose="020B0604020202020204" pitchFamily="34" charset="0"/>
              <a:buChar char="•"/>
            </a:pPr>
            <a:r>
              <a:rPr lang="es-AR" dirty="0">
                <a:latin typeface="Times New Roman" panose="02020603050405020304" pitchFamily="18" charset="0"/>
                <a:cs typeface="Times New Roman" panose="02020603050405020304" pitchFamily="18" charset="0"/>
              </a:rPr>
              <a:t>Interferencia entre portadoras: ortogonalidad</a:t>
            </a:r>
            <a:endParaRPr lang="es-E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s-AR" dirty="0">
                <a:latin typeface="Times New Roman" panose="02020603050405020304" pitchFamily="18" charset="0"/>
                <a:cs typeface="Times New Roman" panose="02020603050405020304" pitchFamily="18" charset="0"/>
              </a:rPr>
              <a:t>Interferencia entre símbolos</a:t>
            </a:r>
          </a:p>
          <a:p>
            <a:pPr marL="742950" lvl="1"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Duración del intervalo de guarda</a:t>
            </a:r>
          </a:p>
          <a:p>
            <a:pPr marL="742950" lvl="1" indent="-285750">
              <a:buFont typeface="Arial" panose="020B0604020202020204" pitchFamily="34" charset="0"/>
              <a:buChar char="•"/>
            </a:pPr>
            <a:r>
              <a:rPr lang="es-AR" dirty="0">
                <a:latin typeface="Times New Roman" panose="02020603050405020304" pitchFamily="18" charset="0"/>
                <a:cs typeface="Times New Roman" panose="02020603050405020304" pitchFamily="18" charset="0"/>
              </a:rPr>
              <a:t>Contenido del intervalo de guarda</a:t>
            </a:r>
          </a:p>
          <a:p>
            <a:pPr marL="742950" lvl="1"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Sistema de transmisión </a:t>
            </a:r>
          </a:p>
          <a:p>
            <a:pPr marL="285750" indent="-285750">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Diagrama en bloques del sistema</a:t>
            </a: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Flujo de transporte (TS) MPEG-2</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err="1">
                <a:latin typeface="Times New Roman" panose="02020603050405020304" pitchFamily="18" charset="0"/>
                <a:cs typeface="Times New Roman" panose="02020603050405020304" pitchFamily="18" charset="0"/>
              </a:rPr>
              <a:t>Re-multiplexador</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Característica del </a:t>
            </a:r>
            <a:r>
              <a:rPr lang="es-ES" dirty="0" err="1">
                <a:latin typeface="Times New Roman" panose="02020603050405020304" pitchFamily="18" charset="0"/>
                <a:cs typeface="Times New Roman" panose="02020603050405020304" pitchFamily="18" charset="0"/>
              </a:rPr>
              <a:t>bts</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Separador de canales</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Codificador de canal </a:t>
            </a:r>
            <a:r>
              <a:rPr lang="es-ES" dirty="0" err="1">
                <a:latin typeface="Times New Roman" panose="02020603050405020304" pitchFamily="18" charset="0"/>
                <a:cs typeface="Times New Roman" panose="02020603050405020304" pitchFamily="18" charset="0"/>
              </a:rPr>
              <a:t>reed-solomon</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Aleatorizador de bits</a:t>
            </a:r>
            <a:endParaRPr lang="es-AR" dirty="0">
              <a:latin typeface="Times New Roman" panose="02020603050405020304" pitchFamily="18" charset="0"/>
              <a:cs typeface="Times New Roman" panose="02020603050405020304" pitchFamily="18" charset="0"/>
            </a:endParaRPr>
          </a:p>
          <a:p>
            <a:pPr marL="742950" lvl="1" indent="-28575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Entrelazado de bytes</a:t>
            </a: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Ajuste de retardo</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Codificador convolucional</a:t>
            </a:r>
            <a:endParaRPr lang="es-ES" sz="2000"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6F368197-D50C-445C-9A6C-02436F7E55C1}"/>
              </a:ext>
            </a:extLst>
          </p:cNvPr>
          <p:cNvSpPr txBox="1"/>
          <p:nvPr/>
        </p:nvSpPr>
        <p:spPr>
          <a:xfrm>
            <a:off x="6265227" y="108226"/>
            <a:ext cx="4846320" cy="6719788"/>
          </a:xfrm>
          <a:prstGeom prst="rect">
            <a:avLst/>
          </a:prstGeom>
          <a:noFill/>
        </p:spPr>
        <p:txBody>
          <a:bodyPr wrap="square" rtlCol="0">
            <a:spAutoFit/>
          </a:bodyPr>
          <a:lstStyle/>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Entrelazamiento de bits y modulación</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Combinación jerárquica</a:t>
            </a: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Entrelazamiento temporal</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Entrelazamiento frecuencial</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Entrelazamiento </a:t>
            </a:r>
            <a:r>
              <a:rPr lang="es-ES" dirty="0" err="1">
                <a:latin typeface="Times New Roman" panose="02020603050405020304" pitchFamily="18" charset="0"/>
                <a:cs typeface="Times New Roman" panose="02020603050405020304" pitchFamily="18" charset="0"/>
              </a:rPr>
              <a:t>inter-segmento</a:t>
            </a:r>
            <a:r>
              <a:rPr lang="es-ES" dirty="0">
                <a:latin typeface="Times New Roman" panose="02020603050405020304" pitchFamily="18" charset="0"/>
                <a:cs typeface="Times New Roman" panose="02020603050405020304" pitchFamily="18" charset="0"/>
              </a:rPr>
              <a:t> </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Entrelazamiento </a:t>
            </a:r>
            <a:r>
              <a:rPr lang="es-ES" dirty="0" err="1">
                <a:latin typeface="Times New Roman" panose="02020603050405020304" pitchFamily="18" charset="0"/>
                <a:cs typeface="Times New Roman" panose="02020603050405020304" pitchFamily="18" charset="0"/>
              </a:rPr>
              <a:t>intra-segmento</a:t>
            </a:r>
            <a:r>
              <a:rPr lang="es-ES" dirty="0">
                <a:latin typeface="Times New Roman" panose="02020603050405020304" pitchFamily="18" charset="0"/>
                <a:cs typeface="Times New Roman" panose="02020603050405020304" pitchFamily="18" charset="0"/>
              </a:rPr>
              <a:t> </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Estructura de cuadro OFDM</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Portadora </a:t>
            </a:r>
            <a:r>
              <a:rPr lang="es-ES" dirty="0" err="1">
                <a:latin typeface="Times New Roman" panose="02020603050405020304" pitchFamily="18" charset="0"/>
                <a:cs typeface="Times New Roman" panose="02020603050405020304" pitchFamily="18" charset="0"/>
              </a:rPr>
              <a:t>tmcc</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Transformada rápida inversa de Fourier</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Agregado del prefijo cíclico</a:t>
            </a:r>
            <a:endParaRPr lang="es-AR" dirty="0">
              <a:latin typeface="Times New Roman" panose="02020603050405020304" pitchFamily="18" charset="0"/>
              <a:cs typeface="Times New Roman" panose="02020603050405020304" pitchFamily="18" charset="0"/>
            </a:endParaRPr>
          </a:p>
          <a:p>
            <a:pPr marL="342900"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Deducción de los parámetros </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determinación de Numero de portadoras</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Reajuste de los parámetros </a:t>
            </a:r>
            <a:r>
              <a:rPr lang="es-ES" dirty="0" err="1">
                <a:latin typeface="Times New Roman" panose="02020603050405020304" pitchFamily="18" charset="0"/>
                <a:cs typeface="Times New Roman" panose="02020603050405020304" pitchFamily="18" charset="0"/>
              </a:rPr>
              <a:t>ofdm</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AR" dirty="0">
                <a:latin typeface="Times New Roman" panose="02020603050405020304" pitchFamily="18" charset="0"/>
                <a:cs typeface="Times New Roman" panose="02020603050405020304" pitchFamily="18" charset="0"/>
              </a:rPr>
              <a:t>Generación de símbolos </a:t>
            </a:r>
            <a:r>
              <a:rPr lang="es-AR" dirty="0" err="1">
                <a:latin typeface="Times New Roman" panose="02020603050405020304" pitchFamily="18" charset="0"/>
                <a:cs typeface="Times New Roman" panose="02020603050405020304" pitchFamily="18" charset="0"/>
              </a:rPr>
              <a:t>ofdm</a:t>
            </a:r>
            <a:endParaRPr lang="es-AR" dirty="0">
              <a:latin typeface="Times New Roman" panose="02020603050405020304" pitchFamily="18" charset="0"/>
              <a:cs typeface="Times New Roman" panose="02020603050405020304" pitchFamily="18" charset="0"/>
            </a:endParaRPr>
          </a:p>
          <a:p>
            <a:pPr marL="800100" lvl="1" indent="-342900">
              <a:spcAft>
                <a:spcPts val="800"/>
              </a:spcAft>
              <a:buFont typeface="Arial" panose="020B0604020202020204" pitchFamily="34" charset="0"/>
              <a:buChar char="•"/>
            </a:pPr>
            <a:r>
              <a:rPr lang="es-AR" dirty="0">
                <a:latin typeface="Times New Roman" panose="02020603050405020304" pitchFamily="18" charset="0"/>
                <a:cs typeface="Times New Roman" panose="02020603050405020304" pitchFamily="18" charset="0"/>
              </a:rPr>
              <a:t>Tasa binaria de transmisión</a:t>
            </a:r>
          </a:p>
          <a:p>
            <a:pPr marL="342900"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Deducción de tablas de la norma (tabla 2, tabla 3, tabla 4 y tabla 8)</a:t>
            </a:r>
          </a:p>
          <a:p>
            <a:pPr marL="342900" indent="-342900">
              <a:spcAft>
                <a:spcPts val="800"/>
              </a:spcAf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Bibliografía</a:t>
            </a:r>
            <a:endParaRPr lang="es-AR" dirty="0"/>
          </a:p>
        </p:txBody>
      </p:sp>
    </p:spTree>
    <p:extLst>
      <p:ext uri="{BB962C8B-B14F-4D97-AF65-F5344CB8AC3E}">
        <p14:creationId xmlns:p14="http://schemas.microsoft.com/office/powerpoint/2010/main" val="2109564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6675E6-3CB1-4C77-A8ED-1B3D0D2AF063}"/>
              </a:ext>
            </a:extLst>
          </p:cNvPr>
          <p:cNvSpPr>
            <a:spLocks noGrp="1"/>
          </p:cNvSpPr>
          <p:nvPr>
            <p:ph type="title"/>
          </p:nvPr>
        </p:nvSpPr>
        <p:spPr>
          <a:xfrm>
            <a:off x="1267691" y="161201"/>
            <a:ext cx="9905998" cy="1030289"/>
          </a:xfrm>
        </p:spPr>
        <p:txBody>
          <a:bodyPr/>
          <a:lstStyle/>
          <a:p>
            <a:r>
              <a:rPr lang="es-ES" dirty="0"/>
              <a:t>Aleatorizador de bits</a:t>
            </a:r>
            <a:endParaRPr lang="es-AR" dirty="0"/>
          </a:p>
        </p:txBody>
      </p:sp>
      <p:pic>
        <p:nvPicPr>
          <p:cNvPr id="5" name="Marcador de contenido 4">
            <a:extLst>
              <a:ext uri="{FF2B5EF4-FFF2-40B4-BE49-F238E27FC236}">
                <a16:creationId xmlns:a16="http://schemas.microsoft.com/office/drawing/2014/main" id="{E8441A84-5E08-4CDB-B60F-E0480BC3099F}"/>
              </a:ext>
            </a:extLst>
          </p:cNvPr>
          <p:cNvPicPr>
            <a:picLocks noGrp="1" noChangeAspect="1"/>
          </p:cNvPicPr>
          <p:nvPr>
            <p:ph idx="1"/>
          </p:nvPr>
        </p:nvPicPr>
        <p:blipFill rotWithShape="1">
          <a:blip r:embed="rId2"/>
          <a:srcRect t="23952"/>
          <a:stretch/>
        </p:blipFill>
        <p:spPr>
          <a:xfrm>
            <a:off x="1399309" y="4587453"/>
            <a:ext cx="4352925" cy="1477683"/>
          </a:xfrm>
        </p:spPr>
      </p:pic>
      <p:pic>
        <p:nvPicPr>
          <p:cNvPr id="7" name="Imagen 6">
            <a:extLst>
              <a:ext uri="{FF2B5EF4-FFF2-40B4-BE49-F238E27FC236}">
                <a16:creationId xmlns:a16="http://schemas.microsoft.com/office/drawing/2014/main" id="{6B26E6F8-4CC9-4414-B53F-4E3954F7EAA6}"/>
              </a:ext>
            </a:extLst>
          </p:cNvPr>
          <p:cNvPicPr>
            <a:picLocks noChangeAspect="1"/>
          </p:cNvPicPr>
          <p:nvPr/>
        </p:nvPicPr>
        <p:blipFill>
          <a:blip r:embed="rId3"/>
          <a:stretch>
            <a:fillRect/>
          </a:stretch>
        </p:blipFill>
        <p:spPr>
          <a:xfrm>
            <a:off x="5752234" y="4587453"/>
            <a:ext cx="5553074" cy="1477683"/>
          </a:xfrm>
          <a:prstGeom prst="rect">
            <a:avLst/>
          </a:prstGeom>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8756A84D-A905-4F71-8D35-35DF56F45CE6}"/>
                  </a:ext>
                </a:extLst>
              </p:cNvPr>
              <p:cNvSpPr txBox="1"/>
              <p:nvPr/>
            </p:nvSpPr>
            <p:spPr>
              <a:xfrm>
                <a:off x="1177637" y="2628000"/>
                <a:ext cx="10127671" cy="1942519"/>
              </a:xfrm>
              <a:prstGeom prst="rect">
                <a:avLst/>
              </a:prstGeom>
              <a:noFill/>
            </p:spPr>
            <p:txBody>
              <a:bodyPr wrap="square" rtlCol="0">
                <a:spAutoFit/>
              </a:bodyPr>
              <a:lstStyle/>
              <a:p>
                <a:pPr marL="114300" indent="0" algn="just">
                  <a:buFont typeface="Quicksand"/>
                  <a:buNone/>
                </a:pPr>
                <a:r>
                  <a:rPr lang="es-AR" sz="2000" dirty="0">
                    <a:latin typeface="Times New Roman" panose="02020603050405020304" pitchFamily="18" charset="0"/>
                    <a:cs typeface="Times New Roman" panose="02020603050405020304" pitchFamily="18" charset="0"/>
                  </a:rPr>
                  <a:t>Este circuito permite obtener una Secuencia Binaria Pseudo-Aleatoria (PRBS), que se forma a partir de la operación lógica OR Exclusiva (XOR) entre el bit de entrada y el polinomio:</a:t>
                </a:r>
              </a:p>
              <a:p>
                <a:pPr marL="114300" indent="0" algn="just">
                  <a:buFont typeface="Quicksand"/>
                  <a:buNone/>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rPr>
                        <m:t>𝐺</m:t>
                      </m:r>
                      <m:d>
                        <m:dPr>
                          <m:ctrlPr>
                            <a:rPr lang="es-AR" sz="2000" i="1">
                              <a:latin typeface="Cambria Math" panose="02040503050406030204" pitchFamily="18" charset="0"/>
                            </a:rPr>
                          </m:ctrlPr>
                        </m:dPr>
                        <m:e>
                          <m:r>
                            <a:rPr lang="es-AR" sz="2000">
                              <a:latin typeface="Cambria Math" panose="02040503050406030204" pitchFamily="18" charset="0"/>
                            </a:rPr>
                            <m:t>𝑥</m:t>
                          </m:r>
                        </m:e>
                      </m:d>
                      <m:r>
                        <a:rPr lang="es-AR" sz="2000">
                          <a:latin typeface="Cambria Math" panose="02040503050406030204" pitchFamily="18" charset="0"/>
                        </a:rPr>
                        <m:t>=</m:t>
                      </m:r>
                      <m:sSup>
                        <m:sSupPr>
                          <m:ctrlPr>
                            <a:rPr lang="es-AR" sz="2000" i="1">
                              <a:latin typeface="Cambria Math" panose="02040503050406030204" pitchFamily="18" charset="0"/>
                            </a:rPr>
                          </m:ctrlPr>
                        </m:sSupPr>
                        <m:e>
                          <m:r>
                            <a:rPr lang="es-AR" sz="2000">
                              <a:latin typeface="Cambria Math" panose="02040503050406030204" pitchFamily="18" charset="0"/>
                            </a:rPr>
                            <m:t>𝑥</m:t>
                          </m:r>
                        </m:e>
                        <m:sup>
                          <m:r>
                            <a:rPr lang="es-AR" sz="2000">
                              <a:latin typeface="Cambria Math" panose="02040503050406030204" pitchFamily="18" charset="0"/>
                            </a:rPr>
                            <m:t>15</m:t>
                          </m:r>
                        </m:sup>
                      </m:sSup>
                      <m:r>
                        <a:rPr lang="es-AR" sz="2000">
                          <a:latin typeface="Cambria Math" panose="02040503050406030204" pitchFamily="18" charset="0"/>
                        </a:rPr>
                        <m:t>+</m:t>
                      </m:r>
                      <m:sSup>
                        <m:sSupPr>
                          <m:ctrlPr>
                            <a:rPr lang="es-AR" sz="2000" i="1">
                              <a:latin typeface="Cambria Math" panose="02040503050406030204" pitchFamily="18" charset="0"/>
                            </a:rPr>
                          </m:ctrlPr>
                        </m:sSupPr>
                        <m:e>
                          <m:r>
                            <a:rPr lang="es-AR" sz="2000">
                              <a:latin typeface="Cambria Math" panose="02040503050406030204" pitchFamily="18" charset="0"/>
                            </a:rPr>
                            <m:t>𝑥</m:t>
                          </m:r>
                        </m:e>
                        <m:sup>
                          <m:r>
                            <a:rPr lang="es-AR" sz="2000">
                              <a:latin typeface="Cambria Math" panose="02040503050406030204" pitchFamily="18" charset="0"/>
                            </a:rPr>
                            <m:t>14</m:t>
                          </m:r>
                        </m:sup>
                      </m:sSup>
                      <m:r>
                        <a:rPr lang="es-AR" sz="2000">
                          <a:latin typeface="Cambria Math" panose="02040503050406030204" pitchFamily="18" charset="0"/>
                        </a:rPr>
                        <m:t>+1</m:t>
                      </m:r>
                    </m:oMath>
                  </m:oMathPara>
                </a14:m>
                <a:endParaRPr lang="es-AR" sz="2000" dirty="0">
                  <a:latin typeface="Times New Roman" panose="02020603050405020304" pitchFamily="18" charset="0"/>
                  <a:cs typeface="Times New Roman" panose="02020603050405020304" pitchFamily="18" charset="0"/>
                </a:endParaRPr>
              </a:p>
              <a:p>
                <a:pPr marL="114300" indent="0" algn="just">
                  <a:buFont typeface="Quicksand"/>
                  <a:buNone/>
                </a:pPr>
                <a:endParaRPr lang="es-AR" sz="2000" dirty="0">
                  <a:latin typeface="Times New Roman" panose="02020603050405020304" pitchFamily="18" charset="0"/>
                  <a:cs typeface="Times New Roman" panose="02020603050405020304" pitchFamily="18" charset="0"/>
                </a:endParaRPr>
              </a:p>
              <a:p>
                <a:pPr marL="114300" indent="0" algn="just">
                  <a:buFont typeface="Quicksand"/>
                  <a:buNone/>
                </a:pPr>
                <a:r>
                  <a:rPr lang="es-AR" sz="2000" dirty="0">
                    <a:latin typeface="Times New Roman" panose="02020603050405020304" pitchFamily="18" charset="0"/>
                    <a:cs typeface="Times New Roman" panose="02020603050405020304" pitchFamily="18" charset="0"/>
                  </a:rPr>
                  <a:t>Los bytes de sincronismo no son afectados por la secuencia PRBS, ya que es deshabilitada en ese momento</a:t>
                </a:r>
                <a:endParaRPr lang="es-AR" dirty="0"/>
              </a:p>
            </p:txBody>
          </p:sp>
        </mc:Choice>
        <mc:Fallback xmlns="">
          <p:sp>
            <p:nvSpPr>
              <p:cNvPr id="8" name="CuadroTexto 7">
                <a:extLst>
                  <a:ext uri="{FF2B5EF4-FFF2-40B4-BE49-F238E27FC236}">
                    <a16:creationId xmlns:a16="http://schemas.microsoft.com/office/drawing/2014/main" id="{8756A84D-A905-4F71-8D35-35DF56F45CE6}"/>
                  </a:ext>
                </a:extLst>
              </p:cNvPr>
              <p:cNvSpPr txBox="1">
                <a:spLocks noRot="1" noChangeAspect="1" noMove="1" noResize="1" noEditPoints="1" noAdjustHandles="1" noChangeArrowheads="1" noChangeShapeType="1" noTextEdit="1"/>
              </p:cNvSpPr>
              <p:nvPr/>
            </p:nvSpPr>
            <p:spPr>
              <a:xfrm>
                <a:off x="1177637" y="2628000"/>
                <a:ext cx="10127671" cy="1942519"/>
              </a:xfrm>
              <a:prstGeom prst="rect">
                <a:avLst/>
              </a:prstGeom>
              <a:blipFill>
                <a:blip r:embed="rId4"/>
                <a:stretch>
                  <a:fillRect t="-1567" r="-602" b="-4389"/>
                </a:stretch>
              </a:blipFill>
            </p:spPr>
            <p:txBody>
              <a:bodyPr/>
              <a:lstStyle/>
              <a:p>
                <a:r>
                  <a:rPr lang="es-AR">
                    <a:noFill/>
                  </a:rPr>
                  <a:t> </a:t>
                </a:r>
              </a:p>
            </p:txBody>
          </p:sp>
        </mc:Fallback>
      </mc:AlternateContent>
      <p:sp>
        <p:nvSpPr>
          <p:cNvPr id="9" name="CuadroTexto 8">
            <a:extLst>
              <a:ext uri="{FF2B5EF4-FFF2-40B4-BE49-F238E27FC236}">
                <a16:creationId xmlns:a16="http://schemas.microsoft.com/office/drawing/2014/main" id="{CADA6898-2CA3-4FA0-89E2-FB6184CE5106}"/>
              </a:ext>
            </a:extLst>
          </p:cNvPr>
          <p:cNvSpPr txBox="1"/>
          <p:nvPr/>
        </p:nvSpPr>
        <p:spPr>
          <a:xfrm>
            <a:off x="1267690" y="1598574"/>
            <a:ext cx="9947565" cy="707886"/>
          </a:xfrm>
          <a:prstGeom prst="rect">
            <a:avLst/>
          </a:prstGeom>
          <a:noFill/>
        </p:spPr>
        <p:txBody>
          <a:bodyPr wrap="square" rtlCol="0">
            <a:spAutoFit/>
          </a:bodyPr>
          <a:lstStyle/>
          <a:p>
            <a:pPr algn="just"/>
            <a:r>
              <a:rPr lang="es-AR" sz="2000" dirty="0">
                <a:latin typeface="Times New Roman" panose="02020603050405020304" pitchFamily="18" charset="0"/>
                <a:cs typeface="Times New Roman" panose="02020603050405020304" pitchFamily="18" charset="0"/>
              </a:rPr>
              <a:t>Para asegurar la dispersión de energía del espectro radiado, la señal de entrada debe transformarse en una secuencia </a:t>
            </a:r>
            <a:r>
              <a:rPr lang="es-AR" sz="2000" dirty="0" err="1">
                <a:latin typeface="Times New Roman" panose="02020603050405020304" pitchFamily="18" charset="0"/>
                <a:cs typeface="Times New Roman" panose="02020603050405020304" pitchFamily="18" charset="0"/>
              </a:rPr>
              <a:t>cuasi-aleatoria</a:t>
            </a:r>
            <a:r>
              <a:rPr lang="es-AR" sz="2000" dirty="0">
                <a:latin typeface="Times New Roman" panose="02020603050405020304" pitchFamily="18" charset="0"/>
                <a:cs typeface="Times New Roman" panose="02020603050405020304" pitchFamily="18" charset="0"/>
              </a:rPr>
              <a:t>, evitando largas series de  ceros o de unos. </a:t>
            </a:r>
          </a:p>
        </p:txBody>
      </p:sp>
    </p:spTree>
    <p:extLst>
      <p:ext uri="{BB962C8B-B14F-4D97-AF65-F5344CB8AC3E}">
        <p14:creationId xmlns:p14="http://schemas.microsoft.com/office/powerpoint/2010/main" val="189889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BA5F9-A272-44D1-8EF9-9CDBAE207000}"/>
              </a:ext>
            </a:extLst>
          </p:cNvPr>
          <p:cNvSpPr>
            <a:spLocks noGrp="1"/>
          </p:cNvSpPr>
          <p:nvPr>
            <p:ph type="title"/>
          </p:nvPr>
        </p:nvSpPr>
        <p:spPr>
          <a:xfrm>
            <a:off x="3219585" y="268147"/>
            <a:ext cx="5604641" cy="918182"/>
          </a:xfrm>
        </p:spPr>
        <p:txBody>
          <a:bodyPr/>
          <a:lstStyle/>
          <a:p>
            <a:r>
              <a:rPr lang="es-ES" dirty="0"/>
              <a:t>ENTRELAZADO DE BYTES</a:t>
            </a:r>
            <a:endParaRPr lang="es-AR" dirty="0"/>
          </a:p>
        </p:txBody>
      </p:sp>
      <p:pic>
        <p:nvPicPr>
          <p:cNvPr id="5" name="Marcador de contenido 4">
            <a:extLst>
              <a:ext uri="{FF2B5EF4-FFF2-40B4-BE49-F238E27FC236}">
                <a16:creationId xmlns:a16="http://schemas.microsoft.com/office/drawing/2014/main" id="{4FEFCA75-5EBC-4062-B5CA-CB2477472AA7}"/>
              </a:ext>
            </a:extLst>
          </p:cNvPr>
          <p:cNvPicPr>
            <a:picLocks noGrp="1" noChangeAspect="1"/>
          </p:cNvPicPr>
          <p:nvPr>
            <p:ph idx="1"/>
          </p:nvPr>
        </p:nvPicPr>
        <p:blipFill>
          <a:blip r:embed="rId3"/>
          <a:stretch>
            <a:fillRect/>
          </a:stretch>
        </p:blipFill>
        <p:spPr>
          <a:xfrm>
            <a:off x="1611311" y="3663648"/>
            <a:ext cx="8861425" cy="1483838"/>
          </a:xfrm>
        </p:spPr>
      </p:pic>
      <p:sp>
        <p:nvSpPr>
          <p:cNvPr id="7" name="CuadroTexto 6">
            <a:extLst>
              <a:ext uri="{FF2B5EF4-FFF2-40B4-BE49-F238E27FC236}">
                <a16:creationId xmlns:a16="http://schemas.microsoft.com/office/drawing/2014/main" id="{53A9ED29-FF99-4C14-A351-1FA8B2B1FCEA}"/>
              </a:ext>
            </a:extLst>
          </p:cNvPr>
          <p:cNvSpPr txBox="1"/>
          <p:nvPr/>
        </p:nvSpPr>
        <p:spPr>
          <a:xfrm>
            <a:off x="1469423" y="1889561"/>
            <a:ext cx="8861424" cy="1631216"/>
          </a:xfrm>
          <a:prstGeom prst="rect">
            <a:avLst/>
          </a:prstGeom>
          <a:noFill/>
        </p:spPr>
        <p:txBody>
          <a:bodyPr wrap="square">
            <a:spAutoFit/>
          </a:bodyPr>
          <a:lstStyle/>
          <a:p>
            <a:pPr marL="114300" indent="0" algn="just">
              <a:buNone/>
            </a:pPr>
            <a:r>
              <a:rPr lang="es-MX" sz="2000" dirty="0">
                <a:latin typeface="Times New Roman" panose="02020603050405020304" pitchFamily="18" charset="0"/>
                <a:cs typeface="Times New Roman" panose="02020603050405020304" pitchFamily="18" charset="0"/>
              </a:rPr>
              <a:t>Si un error de ráfaga aparece durante la transmisión, la restauración de la secuencia original tiene un efecto equivalente a distribuir los errores a lo largo del tiempo. Cuando está correctamente diseñado, responderá a un patrón de aspecto aleatorio y su corrección será mucho más sencilla si se emplea conjuntamente con adecuadas técnicas de codificación de datos.</a:t>
            </a:r>
          </a:p>
        </p:txBody>
      </p:sp>
      <p:sp>
        <p:nvSpPr>
          <p:cNvPr id="9" name="CuadroTexto 8">
            <a:extLst>
              <a:ext uri="{FF2B5EF4-FFF2-40B4-BE49-F238E27FC236}">
                <a16:creationId xmlns:a16="http://schemas.microsoft.com/office/drawing/2014/main" id="{A4DAF5B0-BD63-4A76-A50D-C03FE5F5F358}"/>
              </a:ext>
            </a:extLst>
          </p:cNvPr>
          <p:cNvSpPr txBox="1"/>
          <p:nvPr/>
        </p:nvSpPr>
        <p:spPr>
          <a:xfrm>
            <a:off x="1611312" y="5501728"/>
            <a:ext cx="8861424" cy="707886"/>
          </a:xfrm>
          <a:prstGeom prst="rect">
            <a:avLst/>
          </a:prstGeom>
          <a:noFill/>
        </p:spPr>
        <p:txBody>
          <a:bodyPr wrap="square">
            <a:spAutoFit/>
          </a:bodyPr>
          <a:lstStyle/>
          <a:p>
            <a:pPr algn="just"/>
            <a:r>
              <a:rPr lang="es-AR" sz="2000" dirty="0">
                <a:latin typeface="Times New Roman" panose="02020603050405020304" pitchFamily="18" charset="0"/>
                <a:cs typeface="Times New Roman" panose="02020603050405020304" pitchFamily="18" charset="0"/>
                <a:sym typeface="Quicksand"/>
              </a:rPr>
              <a:t>Las celdas deben ser cargadas con bytes de inicialización, que luego serán desplazados hacia la salida. La llave de salida extrae un byte por vez</a:t>
            </a:r>
          </a:p>
        </p:txBody>
      </p:sp>
      <p:sp>
        <p:nvSpPr>
          <p:cNvPr id="8" name="CuadroTexto 7">
            <a:extLst>
              <a:ext uri="{FF2B5EF4-FFF2-40B4-BE49-F238E27FC236}">
                <a16:creationId xmlns:a16="http://schemas.microsoft.com/office/drawing/2014/main" id="{1DF71060-405A-48F9-AF1D-ECD0B611ECC7}"/>
              </a:ext>
            </a:extLst>
          </p:cNvPr>
          <p:cNvSpPr txBox="1"/>
          <p:nvPr/>
        </p:nvSpPr>
        <p:spPr>
          <a:xfrm>
            <a:off x="1611312" y="1181675"/>
            <a:ext cx="8861424" cy="707886"/>
          </a:xfrm>
          <a:prstGeom prst="rect">
            <a:avLst/>
          </a:prstGeom>
          <a:noFill/>
        </p:spPr>
        <p:txBody>
          <a:bodyPr wrap="square">
            <a:spAutoFit/>
          </a:bodyPr>
          <a:lstStyle/>
          <a:p>
            <a:r>
              <a:rPr lang="es-MX" sz="2000" dirty="0">
                <a:latin typeface="Times New Roman" panose="02020603050405020304" pitchFamily="18" charset="0"/>
                <a:cs typeface="Times New Roman" panose="02020603050405020304" pitchFamily="18" charset="0"/>
              </a:rPr>
              <a:t>El entrelazado es una forma de diversidad temporal que se emplea para dispersar en el tiempo los errores de ráfaga. </a:t>
            </a:r>
            <a:endParaRPr lang="es-AR" sz="2000" dirty="0"/>
          </a:p>
        </p:txBody>
      </p:sp>
    </p:spTree>
    <p:extLst>
      <p:ext uri="{BB962C8B-B14F-4D97-AF65-F5344CB8AC3E}">
        <p14:creationId xmlns:p14="http://schemas.microsoft.com/office/powerpoint/2010/main" val="362841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B5F7BBD-6AD7-482B-9214-545EDC974C52}"/>
              </a:ext>
            </a:extLst>
          </p:cNvPr>
          <p:cNvPicPr>
            <a:picLocks noGrp="1" noChangeAspect="1"/>
          </p:cNvPicPr>
          <p:nvPr>
            <p:ph idx="1"/>
          </p:nvPr>
        </p:nvPicPr>
        <p:blipFill>
          <a:blip r:embed="rId2"/>
          <a:stretch>
            <a:fillRect/>
          </a:stretch>
        </p:blipFill>
        <p:spPr>
          <a:xfrm>
            <a:off x="3941320" y="3172905"/>
            <a:ext cx="4889178" cy="1870859"/>
          </a:xfr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29A6570-F657-4C7E-9D99-6CD710B13BEC}"/>
                  </a:ext>
                </a:extLst>
              </p:cNvPr>
              <p:cNvSpPr txBox="1"/>
              <p:nvPr/>
            </p:nvSpPr>
            <p:spPr>
              <a:xfrm>
                <a:off x="1198378" y="233147"/>
                <a:ext cx="10435022" cy="2800190"/>
              </a:xfrm>
              <a:prstGeom prst="rect">
                <a:avLst/>
              </a:prstGeom>
              <a:noFill/>
            </p:spPr>
            <p:txBody>
              <a:bodyPr wrap="square" rtlCol="0">
                <a:spAutoFit/>
              </a:bodyPr>
              <a:lstStyle/>
              <a:p>
                <a:pPr marL="114300" indent="0" algn="just">
                  <a:buNone/>
                </a:pPr>
                <a:r>
                  <a:rPr lang="es-AR" sz="2000" dirty="0">
                    <a:latin typeface="Times New Roman" panose="02020603050405020304" pitchFamily="18" charset="0"/>
                    <a:cs typeface="Times New Roman" panose="02020603050405020304" pitchFamily="18" charset="0"/>
                  </a:rPr>
                  <a:t>El retardo total que se introduce viene dado por:</a:t>
                </a:r>
              </a:p>
              <a:p>
                <a:pPr marL="114300" indent="0" algn="just">
                  <a:buNone/>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rPr>
                        <m:t>𝐷</m:t>
                      </m:r>
                      <m:r>
                        <a:rPr lang="es-AR" sz="2000">
                          <a:latin typeface="Cambria Math" panose="02040503050406030204" pitchFamily="18" charset="0"/>
                        </a:rPr>
                        <m:t>=2</m:t>
                      </m:r>
                      <m:r>
                        <a:rPr lang="es-AR" sz="2000">
                          <a:latin typeface="Cambria Math" panose="02040503050406030204" pitchFamily="18" charset="0"/>
                        </a:rPr>
                        <m:t>𝑀</m:t>
                      </m:r>
                    </m:oMath>
                  </m:oMathPara>
                </a14:m>
                <a:endParaRPr lang="es-AR" sz="2000" dirty="0">
                  <a:latin typeface="Times New Roman" panose="02020603050405020304" pitchFamily="18" charset="0"/>
                  <a:cs typeface="Times New Roman" panose="02020603050405020304" pitchFamily="18" charset="0"/>
                </a:endParaRPr>
              </a:p>
              <a:p>
                <a:pPr marL="114300" indent="0" algn="just">
                  <a:buNone/>
                </a:pPr>
                <a:r>
                  <a:rPr lang="es-AR" sz="2000" dirty="0">
                    <a:latin typeface="Times New Roman" panose="02020603050405020304" pitchFamily="18" charset="0"/>
                    <a:cs typeface="Times New Roman" panose="02020603050405020304" pitchFamily="18" charset="0"/>
                  </a:rPr>
                  <a:t>Donde M es, l</a:t>
                </a:r>
                <a:r>
                  <a:rPr lang="es-MX" sz="2000" dirty="0">
                    <a:latin typeface="Times New Roman" panose="02020603050405020304" pitchFamily="18" charset="0"/>
                    <a:cs typeface="Times New Roman" panose="02020603050405020304" pitchFamily="18" charset="0"/>
                  </a:rPr>
                  <a:t>a cantidad total de celdas de memoria necesarias, expresada de la siguiente manera:</a:t>
                </a:r>
                <a:endParaRPr lang="es-ES" sz="2000" dirty="0">
                  <a:latin typeface="Cambria Math" panose="02040503050406030204" pitchFamily="18" charset="0"/>
                </a:endParaRPr>
              </a:p>
              <a:p>
                <a:pPr marL="114300" indent="0" algn="just">
                  <a:buNone/>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rPr>
                        <m:t>𝑀</m:t>
                      </m:r>
                      <m:r>
                        <a:rPr lang="es-AR" sz="2000">
                          <a:latin typeface="Cambria Math" panose="02040503050406030204" pitchFamily="18" charset="0"/>
                        </a:rPr>
                        <m:t>=</m:t>
                      </m:r>
                      <m:f>
                        <m:fPr>
                          <m:ctrlPr>
                            <a:rPr lang="es-AR" sz="2000" i="1">
                              <a:latin typeface="Cambria Math" panose="02040503050406030204" pitchFamily="18" charset="0"/>
                            </a:rPr>
                          </m:ctrlPr>
                        </m:fPr>
                        <m:num>
                          <m:r>
                            <a:rPr lang="es-AR" sz="2000">
                              <a:latin typeface="Cambria Math" panose="02040503050406030204" pitchFamily="18" charset="0"/>
                            </a:rPr>
                            <m:t>𝐴</m:t>
                          </m:r>
                          <m:r>
                            <a:rPr lang="es-AR" sz="2000">
                              <a:latin typeface="Cambria Math" panose="02040503050406030204" pitchFamily="18" charset="0"/>
                            </a:rPr>
                            <m:t> </m:t>
                          </m:r>
                          <m:r>
                            <a:rPr lang="es-AR" sz="2000">
                              <a:latin typeface="Cambria Math" panose="02040503050406030204" pitchFamily="18" charset="0"/>
                            </a:rPr>
                            <m:t>𝑘</m:t>
                          </m:r>
                          <m:r>
                            <a:rPr lang="es-AR" sz="2000">
                              <a:latin typeface="Cambria Math" panose="02040503050406030204" pitchFamily="18" charset="0"/>
                            </a:rPr>
                            <m:t> (</m:t>
                          </m:r>
                          <m:r>
                            <a:rPr lang="es-AR" sz="2000">
                              <a:latin typeface="Cambria Math" panose="02040503050406030204" pitchFamily="18" charset="0"/>
                            </a:rPr>
                            <m:t>𝑘</m:t>
                          </m:r>
                          <m:r>
                            <a:rPr lang="es-AR" sz="2000">
                              <a:latin typeface="Cambria Math" panose="02040503050406030204" pitchFamily="18" charset="0"/>
                            </a:rPr>
                            <m:t>−1)</m:t>
                          </m:r>
                        </m:num>
                        <m:den>
                          <m:r>
                            <a:rPr lang="es-AR" sz="2000">
                              <a:latin typeface="Cambria Math" panose="02040503050406030204" pitchFamily="18" charset="0"/>
                            </a:rPr>
                            <m:t>2</m:t>
                          </m:r>
                        </m:den>
                      </m:f>
                    </m:oMath>
                  </m:oMathPara>
                </a14:m>
                <a:endParaRPr lang="es-AR" sz="2000" dirty="0">
                  <a:latin typeface="Times New Roman" panose="02020603050405020304" pitchFamily="18" charset="0"/>
                  <a:cs typeface="Times New Roman" panose="02020603050405020304" pitchFamily="18" charset="0"/>
                </a:endParaRPr>
              </a:p>
              <a:p>
                <a:pPr marL="114300" indent="0" algn="just">
                  <a:buNone/>
                </a:pPr>
                <a:r>
                  <a:rPr lang="es-AR" sz="2000" dirty="0">
                    <a:latin typeface="Times New Roman" panose="02020603050405020304" pitchFamily="18" charset="0"/>
                    <a:cs typeface="Times New Roman" panose="02020603050405020304" pitchFamily="18" charset="0"/>
                  </a:rPr>
                  <a:t>donde:</a:t>
                </a:r>
              </a:p>
              <a:p>
                <a:pPr marL="342900" indent="-342900" algn="just">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A es la cantidad de celdas de almacenamiento que contiene la segunda línea</a:t>
                </a:r>
              </a:p>
              <a:p>
                <a:pPr marL="342900" indent="-342900" algn="just">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k es la cantidad de líneas paralelas que contiene el </a:t>
                </a:r>
                <a:r>
                  <a:rPr lang="es-AR" sz="2000" dirty="0" err="1">
                    <a:latin typeface="Times New Roman" panose="02020603050405020304" pitchFamily="18" charset="0"/>
                    <a:cs typeface="Times New Roman" panose="02020603050405020304" pitchFamily="18" charset="0"/>
                  </a:rPr>
                  <a:t>entrelazador</a:t>
                </a:r>
                <a:endParaRPr lang="es-AR" sz="2000" dirty="0">
                  <a:latin typeface="Times New Roman" panose="02020603050405020304" pitchFamily="18" charset="0"/>
                  <a:cs typeface="Times New Roman" panose="02020603050405020304" pitchFamily="18" charset="0"/>
                </a:endParaRPr>
              </a:p>
              <a:p>
                <a:endParaRPr lang="es-AR" dirty="0"/>
              </a:p>
            </p:txBody>
          </p:sp>
        </mc:Choice>
        <mc:Fallback xmlns="">
          <p:sp>
            <p:nvSpPr>
              <p:cNvPr id="6" name="CuadroTexto 5">
                <a:extLst>
                  <a:ext uri="{FF2B5EF4-FFF2-40B4-BE49-F238E27FC236}">
                    <a16:creationId xmlns:a16="http://schemas.microsoft.com/office/drawing/2014/main" id="{129A6570-F657-4C7E-9D99-6CD710B13BEC}"/>
                  </a:ext>
                </a:extLst>
              </p:cNvPr>
              <p:cNvSpPr txBox="1">
                <a:spLocks noRot="1" noChangeAspect="1" noMove="1" noResize="1" noEditPoints="1" noAdjustHandles="1" noChangeArrowheads="1" noChangeShapeType="1" noTextEdit="1"/>
              </p:cNvSpPr>
              <p:nvPr/>
            </p:nvSpPr>
            <p:spPr>
              <a:xfrm>
                <a:off x="1198378" y="233147"/>
                <a:ext cx="10435022" cy="2800190"/>
              </a:xfrm>
              <a:prstGeom prst="rect">
                <a:avLst/>
              </a:prstGeom>
              <a:blipFill>
                <a:blip r:embed="rId3"/>
                <a:stretch>
                  <a:fillRect l="-526" t="-108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C661F8F-C2C3-47F8-BFDD-4EFA6D50CE8F}"/>
                  </a:ext>
                </a:extLst>
              </p:cNvPr>
              <p:cNvSpPr txBox="1"/>
              <p:nvPr/>
            </p:nvSpPr>
            <p:spPr>
              <a:xfrm>
                <a:off x="2583847" y="6224743"/>
                <a:ext cx="7604125" cy="400110"/>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cs typeface="Times New Roman" panose="02020603050405020304" pitchFamily="18" charset="0"/>
                        </a:rPr>
                        <m:t>𝐷</m:t>
                      </m:r>
                      <m:r>
                        <a:rPr lang="es-AR" sz="2000">
                          <a:latin typeface="Cambria Math" panose="02040503050406030204" pitchFamily="18" charset="0"/>
                          <a:cs typeface="Times New Roman" panose="02020603050405020304" pitchFamily="18" charset="0"/>
                        </a:rPr>
                        <m:t>=2</m:t>
                      </m:r>
                      <m:r>
                        <a:rPr lang="es-AR" sz="2000">
                          <a:latin typeface="Cambria Math" panose="02040503050406030204" pitchFamily="18" charset="0"/>
                          <a:cs typeface="Times New Roman" panose="02020603050405020304" pitchFamily="18" charset="0"/>
                        </a:rPr>
                        <m:t>𝑀</m:t>
                      </m:r>
                      <m:r>
                        <a:rPr lang="es-AR" sz="2000">
                          <a:latin typeface="Cambria Math" panose="02040503050406030204" pitchFamily="18" charset="0"/>
                          <a:cs typeface="Times New Roman" panose="02020603050405020304" pitchFamily="18" charset="0"/>
                        </a:rPr>
                        <m:t>=2244 </m:t>
                      </m:r>
                      <m:r>
                        <m:rPr>
                          <m:sty m:val="p"/>
                        </m:rPr>
                        <a:rPr lang="es-AR" sz="2000">
                          <a:latin typeface="Cambria Math" panose="02040503050406030204" pitchFamily="18" charset="0"/>
                          <a:cs typeface="Times New Roman" panose="02020603050405020304" pitchFamily="18" charset="0"/>
                        </a:rPr>
                        <m:t>bytes</m:t>
                      </m:r>
                      <m:r>
                        <a:rPr lang="es-AR" sz="2000">
                          <a:latin typeface="Cambria Math" panose="02040503050406030204" pitchFamily="18" charset="0"/>
                          <a:cs typeface="Times New Roman" panose="02020603050405020304" pitchFamily="18" charset="0"/>
                        </a:rPr>
                        <m:t> </m:t>
                      </m:r>
                      <m:d>
                        <m:dPr>
                          <m:ctrlPr>
                            <a:rPr lang="es-AR" sz="2000" i="1">
                              <a:latin typeface="Cambria Math" panose="02040503050406030204" pitchFamily="18" charset="0"/>
                              <a:cs typeface="Times New Roman" panose="02020603050405020304" pitchFamily="18" charset="0"/>
                            </a:rPr>
                          </m:ctrlPr>
                        </m:dPr>
                        <m:e>
                          <m:r>
                            <a:rPr lang="es-AR" sz="2000">
                              <a:latin typeface="Cambria Math" panose="02040503050406030204" pitchFamily="18" charset="0"/>
                              <a:cs typeface="Times New Roman" panose="02020603050405020304" pitchFamily="18" charset="0"/>
                            </a:rPr>
                            <m:t>2244 </m:t>
                          </m:r>
                          <m:r>
                            <m:rPr>
                              <m:sty m:val="p"/>
                            </m:rPr>
                            <a:rPr lang="es-AR" sz="2000">
                              <a:latin typeface="Cambria Math" panose="02040503050406030204" pitchFamily="18" charset="0"/>
                              <a:cs typeface="Times New Roman" panose="02020603050405020304" pitchFamily="18" charset="0"/>
                            </a:rPr>
                            <m:t>ciclos</m:t>
                          </m:r>
                          <m:r>
                            <a:rPr lang="es-AR" sz="2000">
                              <a:latin typeface="Cambria Math" panose="02040503050406030204" pitchFamily="18" charset="0"/>
                              <a:cs typeface="Times New Roman" panose="02020603050405020304" pitchFamily="18" charset="0"/>
                            </a:rPr>
                            <m:t> </m:t>
                          </m:r>
                          <m:r>
                            <m:rPr>
                              <m:sty m:val="p"/>
                            </m:rPr>
                            <a:rPr lang="es-AR" sz="2000">
                              <a:latin typeface="Cambria Math" panose="02040503050406030204" pitchFamily="18" charset="0"/>
                              <a:cs typeface="Times New Roman" panose="02020603050405020304" pitchFamily="18" charset="0"/>
                            </a:rPr>
                            <m:t>de</m:t>
                          </m:r>
                          <m:r>
                            <a:rPr lang="es-AR" sz="2000">
                              <a:latin typeface="Cambria Math" panose="02040503050406030204" pitchFamily="18" charset="0"/>
                              <a:cs typeface="Times New Roman" panose="02020603050405020304" pitchFamily="18" charset="0"/>
                            </a:rPr>
                            <m:t> </m:t>
                          </m:r>
                          <m:r>
                            <m:rPr>
                              <m:sty m:val="p"/>
                            </m:rPr>
                            <a:rPr lang="es-AR" sz="2000">
                              <a:latin typeface="Cambria Math" panose="02040503050406030204" pitchFamily="18" charset="0"/>
                              <a:cs typeface="Times New Roman" panose="02020603050405020304" pitchFamily="18" charset="0"/>
                            </a:rPr>
                            <m:t>conmutaci</m:t>
                          </m:r>
                          <m:r>
                            <a:rPr lang="es-AR" sz="2000">
                              <a:latin typeface="Cambria Math" panose="02040503050406030204" pitchFamily="18" charset="0"/>
                              <a:cs typeface="Times New Roman" panose="02020603050405020304" pitchFamily="18" charset="0"/>
                            </a:rPr>
                            <m:t>ó</m:t>
                          </m:r>
                          <m:r>
                            <m:rPr>
                              <m:sty m:val="p"/>
                            </m:rPr>
                            <a:rPr lang="es-AR" sz="2000">
                              <a:latin typeface="Cambria Math" panose="02040503050406030204" pitchFamily="18" charset="0"/>
                              <a:cs typeface="Times New Roman" panose="02020603050405020304" pitchFamily="18" charset="0"/>
                            </a:rPr>
                            <m:t>n</m:t>
                          </m:r>
                        </m:e>
                      </m:d>
                      <m:r>
                        <a:rPr lang="es-AR" sz="2000">
                          <a:latin typeface="Cambria Math" panose="02040503050406030204" pitchFamily="18" charset="0"/>
                          <a:cs typeface="Times New Roman" panose="02020603050405020304" pitchFamily="18" charset="0"/>
                        </a:rPr>
                        <m:t>=11</m:t>
                      </m:r>
                      <m:r>
                        <m:rPr>
                          <m:sty m:val="p"/>
                        </m:rPr>
                        <a:rPr lang="es-AR" sz="2000">
                          <a:latin typeface="Cambria Math" panose="02040503050406030204" pitchFamily="18" charset="0"/>
                          <a:cs typeface="Times New Roman" panose="02020603050405020304" pitchFamily="18" charset="0"/>
                        </a:rPr>
                        <m:t>TCP</m:t>
                      </m:r>
                    </m:oMath>
                  </m:oMathPara>
                </a14:m>
                <a:endParaRPr lang="es-AR" sz="2000" dirty="0">
                  <a:latin typeface="Times New Roman" panose="02020603050405020304" pitchFamily="18" charset="0"/>
                  <a:cs typeface="Times New Roman" panose="02020603050405020304" pitchFamily="18" charset="0"/>
                </a:endParaRPr>
              </a:p>
            </p:txBody>
          </p:sp>
        </mc:Choice>
        <mc:Fallback xmlns="">
          <p:sp>
            <p:nvSpPr>
              <p:cNvPr id="8" name="CuadroTexto 7">
                <a:extLst>
                  <a:ext uri="{FF2B5EF4-FFF2-40B4-BE49-F238E27FC236}">
                    <a16:creationId xmlns:a16="http://schemas.microsoft.com/office/drawing/2014/main" id="{5C661F8F-C2C3-47F8-BFDD-4EFA6D50CE8F}"/>
                  </a:ext>
                </a:extLst>
              </p:cNvPr>
              <p:cNvSpPr txBox="1">
                <a:spLocks noRot="1" noChangeAspect="1" noMove="1" noResize="1" noEditPoints="1" noAdjustHandles="1" noChangeArrowheads="1" noChangeShapeType="1" noTextEdit="1"/>
              </p:cNvSpPr>
              <p:nvPr/>
            </p:nvSpPr>
            <p:spPr>
              <a:xfrm>
                <a:off x="2583847" y="6224743"/>
                <a:ext cx="7604125" cy="400110"/>
              </a:xfrm>
              <a:prstGeom prst="rect">
                <a:avLst/>
              </a:prstGeom>
              <a:blipFill>
                <a:blip r:embed="rId4"/>
                <a:stretch>
                  <a:fillRect b="-1515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56481BA-0646-4611-8E41-6994831062CC}"/>
                  </a:ext>
                </a:extLst>
              </p:cNvPr>
              <p:cNvSpPr txBox="1"/>
              <p:nvPr/>
            </p:nvSpPr>
            <p:spPr>
              <a:xfrm>
                <a:off x="4156075" y="5392219"/>
                <a:ext cx="3879850" cy="67653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cs typeface="Times New Roman" panose="02020603050405020304" pitchFamily="18" charset="0"/>
                          <a:sym typeface="Quicksand"/>
                        </a:rPr>
                        <m:t>𝑀</m:t>
                      </m:r>
                      <m:r>
                        <a:rPr lang="es-AR" sz="2000">
                          <a:latin typeface="Cambria Math" panose="02040503050406030204" pitchFamily="18" charset="0"/>
                          <a:cs typeface="Times New Roman" panose="02020603050405020304" pitchFamily="18" charset="0"/>
                          <a:sym typeface="Quicksand"/>
                        </a:rPr>
                        <m:t>=</m:t>
                      </m:r>
                      <m:f>
                        <m:fPr>
                          <m:ctrlPr>
                            <a:rPr lang="es-AR" sz="2000" i="1">
                              <a:latin typeface="Cambria Math" panose="02040503050406030204" pitchFamily="18" charset="0"/>
                              <a:cs typeface="Times New Roman" panose="02020603050405020304" pitchFamily="18" charset="0"/>
                              <a:sym typeface="Quicksand"/>
                            </a:rPr>
                          </m:ctrlPr>
                        </m:fPr>
                        <m:num>
                          <m:r>
                            <a:rPr lang="es-AR" sz="2000">
                              <a:latin typeface="Cambria Math" panose="02040503050406030204" pitchFamily="18" charset="0"/>
                              <a:cs typeface="Times New Roman" panose="02020603050405020304" pitchFamily="18" charset="0"/>
                              <a:sym typeface="Quicksand"/>
                            </a:rPr>
                            <m:t>𝐴</m:t>
                          </m:r>
                          <m:r>
                            <a:rPr lang="es-AR" sz="2000">
                              <a:latin typeface="Cambria Math" panose="02040503050406030204" pitchFamily="18" charset="0"/>
                              <a:cs typeface="Times New Roman" panose="02020603050405020304" pitchFamily="18" charset="0"/>
                              <a:sym typeface="Quicksand"/>
                            </a:rPr>
                            <m:t> </m:t>
                          </m:r>
                          <m:r>
                            <a:rPr lang="es-AR" sz="2000">
                              <a:latin typeface="Cambria Math" panose="02040503050406030204" pitchFamily="18" charset="0"/>
                              <a:cs typeface="Times New Roman" panose="02020603050405020304" pitchFamily="18" charset="0"/>
                              <a:sym typeface="Quicksand"/>
                            </a:rPr>
                            <m:t>𝑘</m:t>
                          </m:r>
                          <m:r>
                            <a:rPr lang="es-AR" sz="2000">
                              <a:latin typeface="Cambria Math" panose="02040503050406030204" pitchFamily="18" charset="0"/>
                              <a:cs typeface="Times New Roman" panose="02020603050405020304" pitchFamily="18" charset="0"/>
                              <a:sym typeface="Quicksand"/>
                            </a:rPr>
                            <m:t> (</m:t>
                          </m:r>
                          <m:r>
                            <a:rPr lang="es-AR" sz="2000">
                              <a:latin typeface="Cambria Math" panose="02040503050406030204" pitchFamily="18" charset="0"/>
                              <a:cs typeface="Times New Roman" panose="02020603050405020304" pitchFamily="18" charset="0"/>
                              <a:sym typeface="Quicksand"/>
                            </a:rPr>
                            <m:t>𝑘</m:t>
                          </m:r>
                          <m:r>
                            <a:rPr lang="es-AR" sz="2000">
                              <a:latin typeface="Cambria Math" panose="02040503050406030204" pitchFamily="18" charset="0"/>
                              <a:cs typeface="Times New Roman" panose="02020603050405020304" pitchFamily="18" charset="0"/>
                              <a:sym typeface="Quicksand"/>
                            </a:rPr>
                            <m:t>−1)</m:t>
                          </m:r>
                        </m:num>
                        <m:den>
                          <m:r>
                            <a:rPr lang="es-AR" sz="2000">
                              <a:latin typeface="Cambria Math" panose="02040503050406030204" pitchFamily="18" charset="0"/>
                              <a:cs typeface="Times New Roman" panose="02020603050405020304" pitchFamily="18" charset="0"/>
                              <a:sym typeface="Quicksand"/>
                            </a:rPr>
                            <m:t>2</m:t>
                          </m:r>
                        </m:den>
                      </m:f>
                      <m:r>
                        <a:rPr lang="es-AR" sz="2000">
                          <a:latin typeface="Cambria Math" panose="02040503050406030204" pitchFamily="18" charset="0"/>
                          <a:cs typeface="Times New Roman" panose="02020603050405020304" pitchFamily="18" charset="0"/>
                          <a:sym typeface="Quicksand"/>
                        </a:rPr>
                        <m:t>=1122 </m:t>
                      </m:r>
                      <m:r>
                        <m:rPr>
                          <m:sty m:val="p"/>
                        </m:rPr>
                        <a:rPr lang="es-AR" sz="2000">
                          <a:latin typeface="Cambria Math" panose="02040503050406030204" pitchFamily="18" charset="0"/>
                          <a:cs typeface="Times New Roman" panose="02020603050405020304" pitchFamily="18" charset="0"/>
                          <a:sym typeface="Quicksand"/>
                        </a:rPr>
                        <m:t>bytes</m:t>
                      </m:r>
                    </m:oMath>
                  </m:oMathPara>
                </a14:m>
                <a:endParaRPr lang="es-AR" sz="2000" dirty="0">
                  <a:latin typeface="Times New Roman" panose="02020603050405020304" pitchFamily="18" charset="0"/>
                  <a:cs typeface="Times New Roman" panose="02020603050405020304" pitchFamily="18" charset="0"/>
                  <a:sym typeface="Quicksand"/>
                </a:endParaRPr>
              </a:p>
            </p:txBody>
          </p:sp>
        </mc:Choice>
        <mc:Fallback xmlns="">
          <p:sp>
            <p:nvSpPr>
              <p:cNvPr id="10" name="CuadroTexto 9">
                <a:extLst>
                  <a:ext uri="{FF2B5EF4-FFF2-40B4-BE49-F238E27FC236}">
                    <a16:creationId xmlns:a16="http://schemas.microsoft.com/office/drawing/2014/main" id="{656481BA-0646-4611-8E41-6994831062CC}"/>
                  </a:ext>
                </a:extLst>
              </p:cNvPr>
              <p:cNvSpPr txBox="1">
                <a:spLocks noRot="1" noChangeAspect="1" noMove="1" noResize="1" noEditPoints="1" noAdjustHandles="1" noChangeArrowheads="1" noChangeShapeType="1" noTextEdit="1"/>
              </p:cNvSpPr>
              <p:nvPr/>
            </p:nvSpPr>
            <p:spPr>
              <a:xfrm>
                <a:off x="4156075" y="5392219"/>
                <a:ext cx="3879850" cy="676532"/>
              </a:xfrm>
              <a:prstGeom prst="rect">
                <a:avLst/>
              </a:prstGeom>
              <a:blipFill>
                <a:blip r:embed="rId5"/>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93087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FDC8-5024-43BC-9E3A-BDA2D79686AA}"/>
              </a:ext>
            </a:extLst>
          </p:cNvPr>
          <p:cNvSpPr>
            <a:spLocks noGrp="1"/>
          </p:cNvSpPr>
          <p:nvPr>
            <p:ph type="title"/>
          </p:nvPr>
        </p:nvSpPr>
        <p:spPr>
          <a:xfrm>
            <a:off x="1397834" y="137505"/>
            <a:ext cx="9905998" cy="1032482"/>
          </a:xfrm>
        </p:spPr>
        <p:txBody>
          <a:bodyPr/>
          <a:lstStyle/>
          <a:p>
            <a:r>
              <a:rPr lang="es-ES" dirty="0"/>
              <a:t>Ajuste de retardo</a:t>
            </a:r>
            <a:endParaRPr lang="es-AR" dirty="0"/>
          </a:p>
        </p:txBody>
      </p:sp>
      <p:sp>
        <p:nvSpPr>
          <p:cNvPr id="3" name="Marcador de contenido 2">
            <a:extLst>
              <a:ext uri="{FF2B5EF4-FFF2-40B4-BE49-F238E27FC236}">
                <a16:creationId xmlns:a16="http://schemas.microsoft.com/office/drawing/2014/main" id="{2EAD7398-B9BA-4D0C-848A-BCC6D132C894}"/>
              </a:ext>
            </a:extLst>
          </p:cNvPr>
          <p:cNvSpPr>
            <a:spLocks noGrp="1"/>
          </p:cNvSpPr>
          <p:nvPr>
            <p:ph idx="1"/>
          </p:nvPr>
        </p:nvSpPr>
        <p:spPr>
          <a:xfrm>
            <a:off x="1143001" y="1169987"/>
            <a:ext cx="9905999" cy="3541714"/>
          </a:xfrm>
        </p:spPr>
        <p:txBody>
          <a:bodyPr>
            <a:normAutofit fontScale="85000" lnSpcReduction="10000"/>
          </a:bodyPr>
          <a:lstStyle/>
          <a:p>
            <a:pPr marL="114300" indent="0" algn="just">
              <a:buNone/>
            </a:pPr>
            <a:endParaRPr lang="es-MX" dirty="0">
              <a:latin typeface="Times New Roman" panose="02020603050405020304" pitchFamily="18" charset="0"/>
              <a:cs typeface="Times New Roman" panose="02020603050405020304" pitchFamily="18" charset="0"/>
            </a:endParaRPr>
          </a:p>
          <a:p>
            <a:pPr marL="114300" indent="0" algn="just">
              <a:buNone/>
            </a:pPr>
            <a:r>
              <a:rPr lang="es-MX" dirty="0">
                <a:latin typeface="Times New Roman" panose="02020603050405020304" pitchFamily="18" charset="0"/>
                <a:cs typeface="Times New Roman" panose="02020603050405020304" pitchFamily="18" charset="0"/>
              </a:rPr>
              <a:t>Debido a que se especifican parámetros para cada capa, existen diferencias en los tiempos requeridos para procesar las señales de cada capa. Es necesario tener en cuenta estas diferencias (retardos) que, como se ha visto, aparecen en la etapa de entrelazado de bytes.</a:t>
            </a:r>
          </a:p>
          <a:p>
            <a:pPr marL="114300" indent="0" algn="just">
              <a:buNone/>
            </a:pPr>
            <a:r>
              <a:rPr lang="es-MX" dirty="0">
                <a:latin typeface="Times New Roman" panose="02020603050405020304" pitchFamily="18" charset="0"/>
                <a:cs typeface="Times New Roman" panose="02020603050405020304" pitchFamily="18" charset="0"/>
              </a:rPr>
              <a:t>El ajuste de retardo permite la ecualización de los tiempos de tránsito binario de cada capa jerárquica. La ecualización necesaria, se ajusta únicamente en el lado del transmisor y debe tener un valor adecuado para las configuraciones adoptadas, de forma tal que todos los retardos, incluyendo el introducido por el proceso de entrelazado de bytes visto anteriormente, se correspondan con un múltiplo entero de la duración de un cuadro OFDM.</a:t>
            </a:r>
          </a:p>
          <a:p>
            <a:endParaRPr lang="es-AR" dirty="0"/>
          </a:p>
        </p:txBody>
      </p:sp>
    </p:spTree>
    <p:extLst>
      <p:ext uri="{BB962C8B-B14F-4D97-AF65-F5344CB8AC3E}">
        <p14:creationId xmlns:p14="http://schemas.microsoft.com/office/powerpoint/2010/main" val="206883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582C5-5108-4753-A058-E032A8EC5ADE}"/>
              </a:ext>
            </a:extLst>
          </p:cNvPr>
          <p:cNvSpPr>
            <a:spLocks noGrp="1"/>
          </p:cNvSpPr>
          <p:nvPr>
            <p:ph type="title"/>
          </p:nvPr>
        </p:nvSpPr>
        <p:spPr>
          <a:xfrm>
            <a:off x="1143001" y="233562"/>
            <a:ext cx="9905998" cy="854682"/>
          </a:xfrm>
        </p:spPr>
        <p:txBody>
          <a:bodyPr/>
          <a:lstStyle/>
          <a:p>
            <a:r>
              <a:rPr lang="es-ES" dirty="0"/>
              <a:t>Codificador convolucional </a:t>
            </a:r>
            <a:endParaRPr lang="es-AR" dirty="0"/>
          </a:p>
        </p:txBody>
      </p:sp>
      <p:pic>
        <p:nvPicPr>
          <p:cNvPr id="5" name="Marcador de contenido 4">
            <a:extLst>
              <a:ext uri="{FF2B5EF4-FFF2-40B4-BE49-F238E27FC236}">
                <a16:creationId xmlns:a16="http://schemas.microsoft.com/office/drawing/2014/main" id="{29179EE6-B107-4D8A-97C0-433C05B6B297}"/>
              </a:ext>
            </a:extLst>
          </p:cNvPr>
          <p:cNvPicPr>
            <a:picLocks noGrp="1" noChangeAspect="1"/>
          </p:cNvPicPr>
          <p:nvPr>
            <p:ph idx="1"/>
          </p:nvPr>
        </p:nvPicPr>
        <p:blipFill>
          <a:blip r:embed="rId2"/>
          <a:stretch>
            <a:fillRect/>
          </a:stretch>
        </p:blipFill>
        <p:spPr>
          <a:xfrm>
            <a:off x="1143001" y="1352695"/>
            <a:ext cx="5778500" cy="2076305"/>
          </a:xfrm>
        </p:spPr>
      </p:pic>
      <p:sp>
        <p:nvSpPr>
          <p:cNvPr id="6" name="CuadroTexto 5">
            <a:extLst>
              <a:ext uri="{FF2B5EF4-FFF2-40B4-BE49-F238E27FC236}">
                <a16:creationId xmlns:a16="http://schemas.microsoft.com/office/drawing/2014/main" id="{25245673-5E70-4E25-9A15-3CC2763489EA}"/>
              </a:ext>
            </a:extLst>
          </p:cNvPr>
          <p:cNvSpPr txBox="1"/>
          <p:nvPr/>
        </p:nvSpPr>
        <p:spPr>
          <a:xfrm>
            <a:off x="6921501" y="1420303"/>
            <a:ext cx="4597399" cy="1938992"/>
          </a:xfrm>
          <a:prstGeom prst="rect">
            <a:avLst/>
          </a:prstGeom>
          <a:noFill/>
        </p:spPr>
        <p:txBody>
          <a:bodyPr wrap="square" rtlCol="0">
            <a:spAutoFit/>
          </a:bodyPr>
          <a:lstStyle/>
          <a:p>
            <a:pPr marL="114300" indent="0" algn="just">
              <a:buNone/>
            </a:pPr>
            <a:r>
              <a:rPr lang="es-MX" sz="2000" dirty="0">
                <a:latin typeface="Times New Roman" panose="02020603050405020304" pitchFamily="18" charset="0"/>
                <a:cs typeface="Times New Roman" panose="02020603050405020304" pitchFamily="18" charset="0"/>
              </a:rPr>
              <a:t>El codificador convolucional es de relación 1/2 con 64 estados y 7 derivaciones (K=7), se lo emplea en el sistema ISDB-Tb . Esta formado por 6 celdas de memoria de un bit y 8 bloques sumadores de módulo 2.</a:t>
            </a:r>
            <a:endParaRPr lang="es-AR" sz="20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7CAD5D77-0FAA-40B9-BABA-72FB3D7C14D8}"/>
              </a:ext>
            </a:extLst>
          </p:cNvPr>
          <p:cNvSpPr txBox="1"/>
          <p:nvPr/>
        </p:nvSpPr>
        <p:spPr>
          <a:xfrm>
            <a:off x="1143001" y="3742154"/>
            <a:ext cx="9753599" cy="2215991"/>
          </a:xfrm>
          <a:prstGeom prst="rect">
            <a:avLst/>
          </a:prstGeom>
          <a:noFill/>
        </p:spPr>
        <p:txBody>
          <a:bodyPr wrap="square" rtlCol="0">
            <a:spAutoFit/>
          </a:bodyPr>
          <a:lstStyle/>
          <a:p>
            <a:pPr algn="just"/>
            <a:r>
              <a:rPr lang="es-AR" sz="2000" dirty="0">
                <a:latin typeface="Times New Roman" panose="02020603050405020304" pitchFamily="18" charset="0"/>
                <a:cs typeface="Times New Roman" panose="02020603050405020304" pitchFamily="18" charset="0"/>
                <a:sym typeface="Quicksand"/>
              </a:rPr>
              <a:t>Cada par de bits de salida depende de 7 bits de entrada, esto es, el bit actual y los 6 bits almacenados en los registros. Este valor de K=7 se conoce como “longitud de restricción”. Las derivaciones que están conectadas a cada sumador se indican con un 1. </a:t>
            </a:r>
            <a:r>
              <a:rPr lang="es-MX" sz="2000" dirty="0">
                <a:latin typeface="Times New Roman" panose="02020603050405020304" pitchFamily="18" charset="0"/>
                <a:cs typeface="Times New Roman" panose="02020603050405020304" pitchFamily="18" charset="0"/>
                <a:sym typeface="Quicksand"/>
              </a:rPr>
              <a:t>Los polinomios generadores son 1111001 para la salida X (entrada y derivaciones 1, 2, 3 y 6) y 1011011 para la salida Y (entrada y derivaciones 2, 3, 5 y 6). Estos números binarios expresados en base octal son respectivamente G1=171OCTAL y G2=133OCTAL.</a:t>
            </a:r>
            <a:endParaRPr lang="es-MX" sz="2000" dirty="0">
              <a:latin typeface="Times New Roman" panose="02020603050405020304" pitchFamily="18" charset="0"/>
              <a:cs typeface="Times New Roman" panose="02020603050405020304" pitchFamily="18" charset="0"/>
            </a:endParaRPr>
          </a:p>
          <a:p>
            <a:endParaRPr lang="es-AR" dirty="0"/>
          </a:p>
        </p:txBody>
      </p:sp>
    </p:spTree>
    <p:extLst>
      <p:ext uri="{BB962C8B-B14F-4D97-AF65-F5344CB8AC3E}">
        <p14:creationId xmlns:p14="http://schemas.microsoft.com/office/powerpoint/2010/main" val="387772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ED3CB31-E0BF-46EE-938E-AA41FE741D07}"/>
              </a:ext>
            </a:extLst>
          </p:cNvPr>
          <p:cNvPicPr>
            <a:picLocks noGrp="1" noChangeAspect="1"/>
          </p:cNvPicPr>
          <p:nvPr>
            <p:ph idx="1"/>
          </p:nvPr>
        </p:nvPicPr>
        <p:blipFill rotWithShape="1">
          <a:blip r:embed="rId3"/>
          <a:srcRect l="541" t="1642" r="953" b="3191"/>
          <a:stretch/>
        </p:blipFill>
        <p:spPr>
          <a:xfrm>
            <a:off x="2825898" y="2081615"/>
            <a:ext cx="6540203" cy="2627027"/>
          </a:xfrm>
        </p:spPr>
      </p:pic>
      <p:sp>
        <p:nvSpPr>
          <p:cNvPr id="6" name="CuadroTexto 5">
            <a:extLst>
              <a:ext uri="{FF2B5EF4-FFF2-40B4-BE49-F238E27FC236}">
                <a16:creationId xmlns:a16="http://schemas.microsoft.com/office/drawing/2014/main" id="{463F194C-014B-4EBD-9534-1BFF23407B49}"/>
              </a:ext>
            </a:extLst>
          </p:cNvPr>
          <p:cNvSpPr txBox="1"/>
          <p:nvPr/>
        </p:nvSpPr>
        <p:spPr>
          <a:xfrm>
            <a:off x="1200150" y="856697"/>
            <a:ext cx="9791700" cy="1292662"/>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Para evitar una baja performance en la velocidad de transmisión, las salidas del codificador convolucional se conectan a un bloque que selecciona solo algunos de los datos presentes en las salidas X e Y </a:t>
            </a:r>
            <a:r>
              <a:rPr lang="es-MX" sz="2000" dirty="0" err="1">
                <a:latin typeface="Times New Roman" panose="02020603050405020304" pitchFamily="18" charset="0"/>
                <a:cs typeface="Times New Roman" panose="02020603050405020304" pitchFamily="18" charset="0"/>
              </a:rPr>
              <a:t>y</a:t>
            </a:r>
            <a:r>
              <a:rPr lang="es-MX" sz="2000" dirty="0">
                <a:latin typeface="Times New Roman" panose="02020603050405020304" pitchFamily="18" charset="0"/>
                <a:cs typeface="Times New Roman" panose="02020603050405020304" pitchFamily="18" charset="0"/>
              </a:rPr>
              <a:t> los convierte a en un flujo binario en serie.</a:t>
            </a:r>
            <a:endParaRPr lang="es-AR" sz="2000" dirty="0">
              <a:latin typeface="Times New Roman" panose="02020603050405020304" pitchFamily="18" charset="0"/>
              <a:cs typeface="Times New Roman" panose="02020603050405020304" pitchFamily="18" charset="0"/>
            </a:endParaRPr>
          </a:p>
          <a:p>
            <a:endParaRPr lang="es-AR" dirty="0"/>
          </a:p>
        </p:txBody>
      </p:sp>
      <p:sp>
        <p:nvSpPr>
          <p:cNvPr id="7" name="CuadroTexto 6">
            <a:extLst>
              <a:ext uri="{FF2B5EF4-FFF2-40B4-BE49-F238E27FC236}">
                <a16:creationId xmlns:a16="http://schemas.microsoft.com/office/drawing/2014/main" id="{1EC3678A-905D-4018-8EDF-8F5AB64F8BA8}"/>
              </a:ext>
            </a:extLst>
          </p:cNvPr>
          <p:cNvSpPr txBox="1"/>
          <p:nvPr/>
        </p:nvSpPr>
        <p:spPr>
          <a:xfrm>
            <a:off x="1200150" y="4988425"/>
            <a:ext cx="9791700" cy="1631216"/>
          </a:xfrm>
          <a:prstGeom prst="rect">
            <a:avLst/>
          </a:prstGeom>
          <a:noFill/>
        </p:spPr>
        <p:txBody>
          <a:bodyPr wrap="square">
            <a:spAutoFit/>
          </a:bodyPr>
          <a:lstStyle/>
          <a:p>
            <a:pPr algn="just"/>
            <a:r>
              <a:rPr lang="es-AR" sz="2000" dirty="0">
                <a:latin typeface="Times New Roman" panose="02020603050405020304" pitchFamily="18" charset="0"/>
                <a:cs typeface="Times New Roman" panose="02020603050405020304" pitchFamily="18" charset="0"/>
                <a:sym typeface="Quicksand"/>
              </a:rPr>
              <a:t>El coeficiente KI indica el grado de redundancia de la secuencia transmitida. Para KI = 1⁄2 por cada bit de entrada hay dos de salida, es decir se duplica la información transmitida. En el otro extremo, cuando KI = 7/8 por cada 7 bits de entrada hay 8 en la salida. En consecuencia, la protección contra errores es menor para valores más altos del coeficiente KI, pero la tasa binaria de transmisión aumenta.</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862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FFDD4-2CF5-493C-A6DE-FD41E224305D}"/>
              </a:ext>
            </a:extLst>
          </p:cNvPr>
          <p:cNvSpPr>
            <a:spLocks noGrp="1"/>
          </p:cNvSpPr>
          <p:nvPr>
            <p:ph type="title"/>
          </p:nvPr>
        </p:nvSpPr>
        <p:spPr>
          <a:xfrm>
            <a:off x="1141412" y="226124"/>
            <a:ext cx="9905998" cy="912865"/>
          </a:xfrm>
        </p:spPr>
        <p:txBody>
          <a:bodyPr/>
          <a:lstStyle/>
          <a:p>
            <a:r>
              <a:rPr lang="es-ES" dirty="0"/>
              <a:t>Entrelazamiento de bits y modulación </a:t>
            </a:r>
            <a:endParaRPr lang="es-AR" dirty="0"/>
          </a:p>
        </p:txBody>
      </p:sp>
      <p:sp>
        <p:nvSpPr>
          <p:cNvPr id="3" name="Marcador de contenido 2">
            <a:extLst>
              <a:ext uri="{FF2B5EF4-FFF2-40B4-BE49-F238E27FC236}">
                <a16:creationId xmlns:a16="http://schemas.microsoft.com/office/drawing/2014/main" id="{8E27C820-8F3F-4E3F-8B8E-049F1E0772AD}"/>
              </a:ext>
            </a:extLst>
          </p:cNvPr>
          <p:cNvSpPr>
            <a:spLocks noGrp="1"/>
          </p:cNvSpPr>
          <p:nvPr>
            <p:ph idx="1"/>
          </p:nvPr>
        </p:nvSpPr>
        <p:spPr>
          <a:xfrm>
            <a:off x="1141412" y="1271336"/>
            <a:ext cx="9905999" cy="1376130"/>
          </a:xfrm>
        </p:spPr>
        <p:txBody>
          <a:bodyPr>
            <a:normAutofit/>
          </a:bodyPr>
          <a:lstStyle/>
          <a:p>
            <a:pPr marL="0" indent="0" algn="just">
              <a:buNone/>
            </a:pPr>
            <a:r>
              <a:rPr lang="es-ES" sz="2000" dirty="0">
                <a:latin typeface="Times New Roman" panose="02020603050405020304" pitchFamily="18" charset="0"/>
                <a:cs typeface="Times New Roman" panose="02020603050405020304" pitchFamily="18" charset="0"/>
              </a:rPr>
              <a:t>En el proceso de mapeo se juntan los bits correspondientes a cada jerárquica de a dos (QPSK), cuatro (16QAM) o seis (64QAM), en función del esquema de modulación utilizado. El entrelazamiento se logra al aplicar a cada bit de un mismo símbolo un retardo distinto. </a:t>
            </a:r>
            <a:endParaRPr lang="es-AR" sz="2000" dirty="0">
              <a:latin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21D94AC4-3195-488A-B7CB-81AD9B740C22}"/>
              </a:ext>
            </a:extLst>
          </p:cNvPr>
          <p:cNvPicPr>
            <a:picLocks noChangeAspect="1"/>
          </p:cNvPicPr>
          <p:nvPr/>
        </p:nvPicPr>
        <p:blipFill>
          <a:blip r:embed="rId2"/>
          <a:stretch>
            <a:fillRect/>
          </a:stretch>
        </p:blipFill>
        <p:spPr>
          <a:xfrm>
            <a:off x="5653673" y="2647466"/>
            <a:ext cx="3289048" cy="765808"/>
          </a:xfrm>
          <a:prstGeom prst="rect">
            <a:avLst/>
          </a:prstGeom>
        </p:spPr>
      </p:pic>
      <p:pic>
        <p:nvPicPr>
          <p:cNvPr id="13" name="Imagen 12">
            <a:extLst>
              <a:ext uri="{FF2B5EF4-FFF2-40B4-BE49-F238E27FC236}">
                <a16:creationId xmlns:a16="http://schemas.microsoft.com/office/drawing/2014/main" id="{860ABDA1-3F1F-4815-A4D8-59676632072C}"/>
              </a:ext>
            </a:extLst>
          </p:cNvPr>
          <p:cNvPicPr>
            <a:picLocks noChangeAspect="1"/>
          </p:cNvPicPr>
          <p:nvPr/>
        </p:nvPicPr>
        <p:blipFill>
          <a:blip r:embed="rId3"/>
          <a:stretch>
            <a:fillRect/>
          </a:stretch>
        </p:blipFill>
        <p:spPr>
          <a:xfrm>
            <a:off x="5653673" y="3644444"/>
            <a:ext cx="3289048" cy="1089862"/>
          </a:xfrm>
          <a:prstGeom prst="rect">
            <a:avLst/>
          </a:prstGeom>
        </p:spPr>
      </p:pic>
      <p:pic>
        <p:nvPicPr>
          <p:cNvPr id="15" name="Imagen 14">
            <a:extLst>
              <a:ext uri="{FF2B5EF4-FFF2-40B4-BE49-F238E27FC236}">
                <a16:creationId xmlns:a16="http://schemas.microsoft.com/office/drawing/2014/main" id="{D4C6CA11-06A3-43C8-9F13-53487F040425}"/>
              </a:ext>
            </a:extLst>
          </p:cNvPr>
          <p:cNvPicPr>
            <a:picLocks noChangeAspect="1"/>
          </p:cNvPicPr>
          <p:nvPr/>
        </p:nvPicPr>
        <p:blipFill>
          <a:blip r:embed="rId4"/>
          <a:stretch>
            <a:fillRect/>
          </a:stretch>
        </p:blipFill>
        <p:spPr>
          <a:xfrm>
            <a:off x="5653673" y="5088966"/>
            <a:ext cx="3289048" cy="1376130"/>
          </a:xfrm>
          <a:prstGeom prst="rect">
            <a:avLst/>
          </a:prstGeom>
        </p:spPr>
      </p:pic>
      <p:sp>
        <p:nvSpPr>
          <p:cNvPr id="16" name="CuadroTexto 15">
            <a:extLst>
              <a:ext uri="{FF2B5EF4-FFF2-40B4-BE49-F238E27FC236}">
                <a16:creationId xmlns:a16="http://schemas.microsoft.com/office/drawing/2014/main" id="{F77C1B5A-C102-4F8E-A33C-D748CC9B4B5F}"/>
              </a:ext>
            </a:extLst>
          </p:cNvPr>
          <p:cNvSpPr txBox="1"/>
          <p:nvPr/>
        </p:nvSpPr>
        <p:spPr>
          <a:xfrm>
            <a:off x="3128034" y="2830315"/>
            <a:ext cx="841897" cy="400110"/>
          </a:xfrm>
          <a:prstGeom prst="rect">
            <a:avLst/>
          </a:prstGeom>
          <a:noFill/>
        </p:spPr>
        <p:txBody>
          <a:bodyPr wrap="none" rtlCol="0">
            <a:spAutoFit/>
          </a:bodyPr>
          <a:lstStyle/>
          <a:p>
            <a:r>
              <a:rPr lang="es-ES" sz="2000" dirty="0">
                <a:latin typeface="Times New Roman" panose="02020603050405020304" pitchFamily="18" charset="0"/>
                <a:cs typeface="Times New Roman" panose="02020603050405020304" pitchFamily="18" charset="0"/>
              </a:rPr>
              <a:t>QPSK</a:t>
            </a:r>
            <a:endParaRPr lang="es-AR" sz="2000" dirty="0">
              <a:latin typeface="Times New Roman" panose="02020603050405020304" pitchFamily="18" charset="0"/>
              <a:cs typeface="Times New Roman" panose="02020603050405020304" pitchFamily="18" charset="0"/>
            </a:endParaRPr>
          </a:p>
        </p:txBody>
      </p:sp>
      <p:cxnSp>
        <p:nvCxnSpPr>
          <p:cNvPr id="18" name="Conector recto de flecha 17">
            <a:extLst>
              <a:ext uri="{FF2B5EF4-FFF2-40B4-BE49-F238E27FC236}">
                <a16:creationId xmlns:a16="http://schemas.microsoft.com/office/drawing/2014/main" id="{2B9A46B8-98E5-479B-AC31-2012F6B36AAD}"/>
              </a:ext>
            </a:extLst>
          </p:cNvPr>
          <p:cNvCxnSpPr>
            <a:cxnSpLocks/>
            <a:stCxn id="16" idx="3"/>
          </p:cNvCxnSpPr>
          <p:nvPr/>
        </p:nvCxnSpPr>
        <p:spPr>
          <a:xfrm>
            <a:off x="3969931" y="3030370"/>
            <a:ext cx="14115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CuadroTexto 19">
            <a:extLst>
              <a:ext uri="{FF2B5EF4-FFF2-40B4-BE49-F238E27FC236}">
                <a16:creationId xmlns:a16="http://schemas.microsoft.com/office/drawing/2014/main" id="{105748D9-8BAB-47F0-91E6-33D3C869A41B}"/>
              </a:ext>
            </a:extLst>
          </p:cNvPr>
          <p:cNvSpPr txBox="1"/>
          <p:nvPr/>
        </p:nvSpPr>
        <p:spPr>
          <a:xfrm>
            <a:off x="3028647" y="3989320"/>
            <a:ext cx="1040670" cy="400110"/>
          </a:xfrm>
          <a:prstGeom prst="rect">
            <a:avLst/>
          </a:prstGeom>
          <a:noFill/>
        </p:spPr>
        <p:txBody>
          <a:bodyPr wrap="none" rtlCol="0">
            <a:spAutoFit/>
          </a:bodyPr>
          <a:lstStyle/>
          <a:p>
            <a:r>
              <a:rPr lang="es-ES" sz="2000" dirty="0">
                <a:latin typeface="Times New Roman" panose="02020603050405020304" pitchFamily="18" charset="0"/>
                <a:cs typeface="Times New Roman" panose="02020603050405020304" pitchFamily="18" charset="0"/>
              </a:rPr>
              <a:t>16QAM</a:t>
            </a:r>
            <a:endParaRPr lang="es-AR" sz="2000" dirty="0">
              <a:latin typeface="Times New Roman" panose="02020603050405020304" pitchFamily="18" charset="0"/>
              <a:cs typeface="Times New Roman" panose="02020603050405020304" pitchFamily="18" charset="0"/>
            </a:endParaRPr>
          </a:p>
        </p:txBody>
      </p:sp>
      <p:sp>
        <p:nvSpPr>
          <p:cNvPr id="21" name="CuadroTexto 20">
            <a:extLst>
              <a:ext uri="{FF2B5EF4-FFF2-40B4-BE49-F238E27FC236}">
                <a16:creationId xmlns:a16="http://schemas.microsoft.com/office/drawing/2014/main" id="{51F8168D-700D-42AA-A38D-6672F6230F82}"/>
              </a:ext>
            </a:extLst>
          </p:cNvPr>
          <p:cNvSpPr txBox="1"/>
          <p:nvPr/>
        </p:nvSpPr>
        <p:spPr>
          <a:xfrm>
            <a:off x="3136048" y="5581997"/>
            <a:ext cx="1040670" cy="400110"/>
          </a:xfrm>
          <a:prstGeom prst="rect">
            <a:avLst/>
          </a:prstGeom>
          <a:noFill/>
        </p:spPr>
        <p:txBody>
          <a:bodyPr wrap="none" rtlCol="0">
            <a:spAutoFit/>
          </a:bodyPr>
          <a:lstStyle/>
          <a:p>
            <a:r>
              <a:rPr lang="es-ES" sz="2000" dirty="0">
                <a:latin typeface="Times New Roman" panose="02020603050405020304" pitchFamily="18" charset="0"/>
                <a:cs typeface="Times New Roman" panose="02020603050405020304" pitchFamily="18" charset="0"/>
              </a:rPr>
              <a:t>64QAM</a:t>
            </a:r>
            <a:endParaRPr lang="es-AR" sz="2000" dirty="0">
              <a:latin typeface="Times New Roman" panose="02020603050405020304" pitchFamily="18" charset="0"/>
              <a:cs typeface="Times New Roman" panose="02020603050405020304" pitchFamily="18" charset="0"/>
            </a:endParaRPr>
          </a:p>
        </p:txBody>
      </p:sp>
      <p:cxnSp>
        <p:nvCxnSpPr>
          <p:cNvPr id="22" name="Conector recto de flecha 21">
            <a:extLst>
              <a:ext uri="{FF2B5EF4-FFF2-40B4-BE49-F238E27FC236}">
                <a16:creationId xmlns:a16="http://schemas.microsoft.com/office/drawing/2014/main" id="{F330C6A7-4C6C-43F0-9127-B1015B24BBCF}"/>
              </a:ext>
            </a:extLst>
          </p:cNvPr>
          <p:cNvCxnSpPr>
            <a:cxnSpLocks/>
          </p:cNvCxnSpPr>
          <p:nvPr/>
        </p:nvCxnSpPr>
        <p:spPr>
          <a:xfrm>
            <a:off x="4046149" y="4189375"/>
            <a:ext cx="14115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34E5E08A-214B-4CAC-B7CA-B320F58B3B1D}"/>
              </a:ext>
            </a:extLst>
          </p:cNvPr>
          <p:cNvCxnSpPr>
            <a:cxnSpLocks/>
          </p:cNvCxnSpPr>
          <p:nvPr/>
        </p:nvCxnSpPr>
        <p:spPr>
          <a:xfrm>
            <a:off x="4176718" y="5777031"/>
            <a:ext cx="14115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CuadroTexto 23">
            <a:extLst>
              <a:ext uri="{FF2B5EF4-FFF2-40B4-BE49-F238E27FC236}">
                <a16:creationId xmlns:a16="http://schemas.microsoft.com/office/drawing/2014/main" id="{D2867638-E283-4E23-A827-E26386E4A6B4}"/>
              </a:ext>
            </a:extLst>
          </p:cNvPr>
          <p:cNvSpPr txBox="1"/>
          <p:nvPr/>
        </p:nvSpPr>
        <p:spPr>
          <a:xfrm>
            <a:off x="9633019" y="4210535"/>
            <a:ext cx="2828779" cy="707886"/>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A continuación se explican los tres casos</a:t>
            </a:r>
            <a:endParaRPr lang="es-AR" sz="2000" dirty="0">
              <a:latin typeface="Times New Roman" panose="02020603050405020304" pitchFamily="18" charset="0"/>
              <a:cs typeface="Times New Roman" panose="02020603050405020304" pitchFamily="18" charset="0"/>
            </a:endParaRPr>
          </a:p>
        </p:txBody>
      </p:sp>
      <p:sp>
        <p:nvSpPr>
          <p:cNvPr id="25" name="Cerrar llave 24">
            <a:extLst>
              <a:ext uri="{FF2B5EF4-FFF2-40B4-BE49-F238E27FC236}">
                <a16:creationId xmlns:a16="http://schemas.microsoft.com/office/drawing/2014/main" id="{A092C90C-3A62-4864-8412-E1656425F565}"/>
              </a:ext>
            </a:extLst>
          </p:cNvPr>
          <p:cNvSpPr/>
          <p:nvPr/>
        </p:nvSpPr>
        <p:spPr>
          <a:xfrm>
            <a:off x="8942721" y="2484975"/>
            <a:ext cx="576033" cy="41469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406083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2693E9-534F-4806-A1F8-C2FA2235BE6E}"/>
              </a:ext>
            </a:extLst>
          </p:cNvPr>
          <p:cNvSpPr>
            <a:spLocks noGrp="1"/>
          </p:cNvSpPr>
          <p:nvPr>
            <p:ph type="title"/>
          </p:nvPr>
        </p:nvSpPr>
        <p:spPr>
          <a:xfrm>
            <a:off x="1166387" y="1905882"/>
            <a:ext cx="1541826" cy="1066799"/>
          </a:xfrm>
        </p:spPr>
        <p:txBody>
          <a:bodyPr>
            <a:normAutofit fontScale="90000"/>
          </a:bodyPr>
          <a:lstStyle/>
          <a:p>
            <a:r>
              <a:rPr lang="es-ES" dirty="0"/>
              <a:t>16QAM</a:t>
            </a:r>
            <a:endParaRPr lang="es-AR" dirty="0"/>
          </a:p>
        </p:txBody>
      </p:sp>
      <p:pic>
        <p:nvPicPr>
          <p:cNvPr id="7" name="Imagen 6">
            <a:extLst>
              <a:ext uri="{FF2B5EF4-FFF2-40B4-BE49-F238E27FC236}">
                <a16:creationId xmlns:a16="http://schemas.microsoft.com/office/drawing/2014/main" id="{25F80F88-273C-4F59-9E89-50CE63B86AD5}"/>
              </a:ext>
            </a:extLst>
          </p:cNvPr>
          <p:cNvPicPr>
            <a:picLocks noChangeAspect="1"/>
          </p:cNvPicPr>
          <p:nvPr/>
        </p:nvPicPr>
        <p:blipFill>
          <a:blip r:embed="rId2"/>
          <a:stretch>
            <a:fillRect/>
          </a:stretch>
        </p:blipFill>
        <p:spPr>
          <a:xfrm>
            <a:off x="9138088" y="258211"/>
            <a:ext cx="2141953" cy="1775991"/>
          </a:xfrm>
          <a:prstGeom prst="rect">
            <a:avLst/>
          </a:prstGeom>
        </p:spPr>
      </p:pic>
      <p:sp>
        <p:nvSpPr>
          <p:cNvPr id="8" name="CuadroTexto 7">
            <a:extLst>
              <a:ext uri="{FF2B5EF4-FFF2-40B4-BE49-F238E27FC236}">
                <a16:creationId xmlns:a16="http://schemas.microsoft.com/office/drawing/2014/main" id="{E200F8B4-CC9A-4F4A-802A-0747045703BA}"/>
              </a:ext>
            </a:extLst>
          </p:cNvPr>
          <p:cNvSpPr txBox="1"/>
          <p:nvPr/>
        </p:nvSpPr>
        <p:spPr>
          <a:xfrm>
            <a:off x="1007853" y="710763"/>
            <a:ext cx="2941390" cy="1323439"/>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La señal de entrada se agrupa de a dos bits, siempre ingresa primero el menos significativo </a:t>
            </a:r>
            <a:endParaRPr lang="es-AR" sz="2000" dirty="0">
              <a:latin typeface="Times New Roman" panose="02020603050405020304" pitchFamily="18" charset="0"/>
              <a:cs typeface="Times New Roman" panose="02020603050405020304" pitchFamily="18" charset="0"/>
            </a:endParaRPr>
          </a:p>
        </p:txBody>
      </p:sp>
      <p:sp>
        <p:nvSpPr>
          <p:cNvPr id="9" name="Título 1">
            <a:extLst>
              <a:ext uri="{FF2B5EF4-FFF2-40B4-BE49-F238E27FC236}">
                <a16:creationId xmlns:a16="http://schemas.microsoft.com/office/drawing/2014/main" id="{F424281B-86E1-4815-A95A-75AE249194CC}"/>
              </a:ext>
            </a:extLst>
          </p:cNvPr>
          <p:cNvSpPr txBox="1">
            <a:spLocks/>
          </p:cNvSpPr>
          <p:nvPr/>
        </p:nvSpPr>
        <p:spPr>
          <a:xfrm>
            <a:off x="1316228" y="-227716"/>
            <a:ext cx="1541826" cy="1066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QPSK</a:t>
            </a:r>
            <a:endParaRPr lang="es-AR" dirty="0"/>
          </a:p>
        </p:txBody>
      </p:sp>
      <p:sp>
        <p:nvSpPr>
          <p:cNvPr id="10" name="Título 1">
            <a:extLst>
              <a:ext uri="{FF2B5EF4-FFF2-40B4-BE49-F238E27FC236}">
                <a16:creationId xmlns:a16="http://schemas.microsoft.com/office/drawing/2014/main" id="{A6F1230B-573F-4523-B291-D02167FD4C87}"/>
              </a:ext>
            </a:extLst>
          </p:cNvPr>
          <p:cNvSpPr txBox="1">
            <a:spLocks/>
          </p:cNvSpPr>
          <p:nvPr/>
        </p:nvSpPr>
        <p:spPr>
          <a:xfrm>
            <a:off x="1212405" y="3996538"/>
            <a:ext cx="1841508" cy="1066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3200" dirty="0"/>
              <a:t>64QAM</a:t>
            </a:r>
            <a:endParaRPr lang="es-AR" sz="3200" dirty="0"/>
          </a:p>
        </p:txBody>
      </p:sp>
      <p:pic>
        <p:nvPicPr>
          <p:cNvPr id="14" name="Imagen 13">
            <a:extLst>
              <a:ext uri="{FF2B5EF4-FFF2-40B4-BE49-F238E27FC236}">
                <a16:creationId xmlns:a16="http://schemas.microsoft.com/office/drawing/2014/main" id="{60F37743-8D58-44F8-8B13-F23382CDD778}"/>
              </a:ext>
            </a:extLst>
          </p:cNvPr>
          <p:cNvPicPr>
            <a:picLocks noChangeAspect="1"/>
          </p:cNvPicPr>
          <p:nvPr/>
        </p:nvPicPr>
        <p:blipFill>
          <a:blip r:embed="rId3"/>
          <a:stretch>
            <a:fillRect/>
          </a:stretch>
        </p:blipFill>
        <p:spPr>
          <a:xfrm>
            <a:off x="9138088" y="2224058"/>
            <a:ext cx="2482059" cy="1946865"/>
          </a:xfrm>
          <a:prstGeom prst="rect">
            <a:avLst/>
          </a:prstGeom>
        </p:spPr>
      </p:pic>
      <p:pic>
        <p:nvPicPr>
          <p:cNvPr id="18" name="Imagen 17">
            <a:extLst>
              <a:ext uri="{FF2B5EF4-FFF2-40B4-BE49-F238E27FC236}">
                <a16:creationId xmlns:a16="http://schemas.microsoft.com/office/drawing/2014/main" id="{2FD9856C-C43D-4D95-95F8-2CD37106A1A6}"/>
              </a:ext>
            </a:extLst>
          </p:cNvPr>
          <p:cNvPicPr>
            <a:picLocks noChangeAspect="1"/>
          </p:cNvPicPr>
          <p:nvPr/>
        </p:nvPicPr>
        <p:blipFill>
          <a:blip r:embed="rId4"/>
          <a:stretch>
            <a:fillRect/>
          </a:stretch>
        </p:blipFill>
        <p:spPr>
          <a:xfrm>
            <a:off x="9037270" y="4274449"/>
            <a:ext cx="3053912" cy="2541643"/>
          </a:xfrm>
          <a:prstGeom prst="rect">
            <a:avLst/>
          </a:prstGeom>
        </p:spPr>
      </p:pic>
      <p:sp>
        <p:nvSpPr>
          <p:cNvPr id="19" name="CuadroTexto 18">
            <a:extLst>
              <a:ext uri="{FF2B5EF4-FFF2-40B4-BE49-F238E27FC236}">
                <a16:creationId xmlns:a16="http://schemas.microsoft.com/office/drawing/2014/main" id="{5321C144-300E-4D47-9EF1-DAAC8D6AFA1A}"/>
              </a:ext>
            </a:extLst>
          </p:cNvPr>
          <p:cNvSpPr txBox="1"/>
          <p:nvPr/>
        </p:nvSpPr>
        <p:spPr>
          <a:xfrm>
            <a:off x="885887" y="2711118"/>
            <a:ext cx="3185321" cy="1323439"/>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La señal de entrada se agrupa de a cuatro bits, el menos significativo es siempre al ingresar al sistema</a:t>
            </a:r>
            <a:r>
              <a:rPr lang="es-ES" dirty="0"/>
              <a:t>.</a:t>
            </a:r>
            <a:endParaRPr lang="es-AR" dirty="0"/>
          </a:p>
        </p:txBody>
      </p:sp>
      <p:sp>
        <p:nvSpPr>
          <p:cNvPr id="20" name="CuadroTexto 19">
            <a:extLst>
              <a:ext uri="{FF2B5EF4-FFF2-40B4-BE49-F238E27FC236}">
                <a16:creationId xmlns:a16="http://schemas.microsoft.com/office/drawing/2014/main" id="{2F46E634-1B9A-4B9C-BF9F-DA04A888534D}"/>
              </a:ext>
            </a:extLst>
          </p:cNvPr>
          <p:cNvSpPr txBox="1"/>
          <p:nvPr/>
        </p:nvSpPr>
        <p:spPr>
          <a:xfrm>
            <a:off x="953245" y="4796201"/>
            <a:ext cx="2995997" cy="1323439"/>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Los bits se agrupan de a seis, el menos significativo es el primero en ingresar y no sufre retardos.</a:t>
            </a:r>
            <a:endParaRPr lang="es-AR" sz="2000" dirty="0">
              <a:latin typeface="Times New Roman" panose="02020603050405020304" pitchFamily="18" charset="0"/>
              <a:cs typeface="Times New Roman" panose="02020603050405020304" pitchFamily="18" charset="0"/>
            </a:endParaRPr>
          </a:p>
        </p:txBody>
      </p:sp>
      <p:pic>
        <p:nvPicPr>
          <p:cNvPr id="24" name="Imagen 23">
            <a:extLst>
              <a:ext uri="{FF2B5EF4-FFF2-40B4-BE49-F238E27FC236}">
                <a16:creationId xmlns:a16="http://schemas.microsoft.com/office/drawing/2014/main" id="{248A529C-9EF9-4ACD-B89F-B9DD606062D2}"/>
              </a:ext>
            </a:extLst>
          </p:cNvPr>
          <p:cNvPicPr>
            <a:picLocks noChangeAspect="1"/>
          </p:cNvPicPr>
          <p:nvPr/>
        </p:nvPicPr>
        <p:blipFill>
          <a:blip r:embed="rId5"/>
          <a:stretch>
            <a:fillRect/>
          </a:stretch>
        </p:blipFill>
        <p:spPr>
          <a:xfrm>
            <a:off x="4553672" y="773511"/>
            <a:ext cx="3971925" cy="1019175"/>
          </a:xfrm>
          <a:prstGeom prst="rect">
            <a:avLst/>
          </a:prstGeom>
        </p:spPr>
      </p:pic>
      <p:pic>
        <p:nvPicPr>
          <p:cNvPr id="26" name="Imagen 25">
            <a:extLst>
              <a:ext uri="{FF2B5EF4-FFF2-40B4-BE49-F238E27FC236}">
                <a16:creationId xmlns:a16="http://schemas.microsoft.com/office/drawing/2014/main" id="{DCBD24A0-E70D-45CC-BFE0-5E22A9D059B8}"/>
              </a:ext>
            </a:extLst>
          </p:cNvPr>
          <p:cNvPicPr>
            <a:picLocks noChangeAspect="1"/>
          </p:cNvPicPr>
          <p:nvPr/>
        </p:nvPicPr>
        <p:blipFill>
          <a:blip r:embed="rId6"/>
          <a:stretch>
            <a:fillRect/>
          </a:stretch>
        </p:blipFill>
        <p:spPr>
          <a:xfrm>
            <a:off x="4194823" y="2558182"/>
            <a:ext cx="4819650" cy="1476375"/>
          </a:xfrm>
          <a:prstGeom prst="rect">
            <a:avLst/>
          </a:prstGeom>
        </p:spPr>
      </p:pic>
      <p:pic>
        <p:nvPicPr>
          <p:cNvPr id="28" name="Imagen 27">
            <a:extLst>
              <a:ext uri="{FF2B5EF4-FFF2-40B4-BE49-F238E27FC236}">
                <a16:creationId xmlns:a16="http://schemas.microsoft.com/office/drawing/2014/main" id="{5561C4E9-498A-4D62-BAB9-206C7E2280AA}"/>
              </a:ext>
            </a:extLst>
          </p:cNvPr>
          <p:cNvPicPr>
            <a:picLocks noChangeAspect="1"/>
          </p:cNvPicPr>
          <p:nvPr/>
        </p:nvPicPr>
        <p:blipFill>
          <a:blip r:embed="rId7"/>
          <a:stretch>
            <a:fillRect/>
          </a:stretch>
        </p:blipFill>
        <p:spPr>
          <a:xfrm>
            <a:off x="4125046" y="4429220"/>
            <a:ext cx="4829175" cy="2057400"/>
          </a:xfrm>
          <a:prstGeom prst="rect">
            <a:avLst/>
          </a:prstGeom>
        </p:spPr>
      </p:pic>
    </p:spTree>
    <p:extLst>
      <p:ext uri="{BB962C8B-B14F-4D97-AF65-F5344CB8AC3E}">
        <p14:creationId xmlns:p14="http://schemas.microsoft.com/office/powerpoint/2010/main" val="1851561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D2D84FE9-423B-4E2A-9941-02A28AC876C3}"/>
                  </a:ext>
                </a:extLst>
              </p:cNvPr>
              <p:cNvSpPr txBox="1"/>
              <p:nvPr/>
            </p:nvSpPr>
            <p:spPr>
              <a:xfrm>
                <a:off x="1379095" y="344774"/>
                <a:ext cx="9953469" cy="4731936"/>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Como se puede ver en los diagramas, el entrelazamiento de bits genera un retardo de 120 símbolos QPSK, 16QAM o 64QAM. Este retardo, de igual numero de símbolos para todas las capas jerárquicas, resulta muy distinto en cada caso si lo vemos desde el punto de vista temporal.</a:t>
                </a:r>
              </a:p>
              <a:p>
                <a:pPr algn="just"/>
                <a:r>
                  <a:rPr lang="es-AR" sz="2000" dirty="0">
                    <a:latin typeface="Times New Roman" panose="02020603050405020304" pitchFamily="18" charset="0"/>
                    <a:cs typeface="Times New Roman" panose="02020603050405020304" pitchFamily="18" charset="0"/>
                  </a:rPr>
                  <a:t>Para lograr un sincronismo total entre todas las capas jerárquicas, se agrega previamente a cada una un retardo distinto, tal que el retardo total agregado por este bloque de procesamiento a cada capa jerárquica sea siempre de dos símbolos OFDM.</a:t>
                </a:r>
              </a:p>
              <a:p>
                <a:pPr algn="just"/>
                <a:r>
                  <a:rPr lang="es-AR" sz="2000" dirty="0">
                    <a:latin typeface="Times New Roman" panose="02020603050405020304" pitchFamily="18" charset="0"/>
                    <a:cs typeface="Times New Roman" panose="02020603050405020304" pitchFamily="18" charset="0"/>
                  </a:rPr>
                  <a:t>El retardo total que viene dado por el retardo objetivo en bits menos el retardo de entrelazamiento de bits:</a:t>
                </a:r>
              </a:p>
              <a:p>
                <a:pPr indent="0" algn="just">
                  <a:buNone/>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AR" sz="2000">
                              <a:latin typeface="Cambria Math" panose="02040503050406030204" pitchFamily="18" charset="0"/>
                            </a:rPr>
                            <m:t>𝑁</m:t>
                          </m:r>
                        </m:e>
                        <m:sub>
                          <m:r>
                            <a:rPr lang="es-ES" sz="2000">
                              <a:latin typeface="Cambria Math" panose="02040503050406030204" pitchFamily="18" charset="0"/>
                            </a:rPr>
                            <m:t>2</m:t>
                          </m:r>
                          <m:r>
                            <a:rPr lang="es-ES" sz="2000">
                              <a:latin typeface="Cambria Math" panose="02040503050406030204" pitchFamily="18" charset="0"/>
                            </a:rPr>
                            <m:t>𝑥𝑂𝐹𝐷𝑀𝐿</m:t>
                          </m:r>
                        </m:sub>
                      </m:sSub>
                      <m:r>
                        <a:rPr lang="es-AR" sz="2000">
                          <a:latin typeface="Cambria Math" panose="02040503050406030204" pitchFamily="18" charset="0"/>
                        </a:rPr>
                        <m:t>=2 </m:t>
                      </m:r>
                      <m:r>
                        <a:rPr lang="es-AR" sz="2000">
                          <a:latin typeface="Cambria Math" panose="02040503050406030204" pitchFamily="18" charset="0"/>
                        </a:rPr>
                        <m:t>𝑥</m:t>
                      </m:r>
                      <m:r>
                        <a:rPr lang="es-AR" sz="2000">
                          <a:latin typeface="Cambria Math" panose="02040503050406030204" pitchFamily="18" charset="0"/>
                        </a:rPr>
                        <m:t> </m:t>
                      </m:r>
                      <m:sSub>
                        <m:sSubPr>
                          <m:ctrlPr>
                            <a:rPr lang="es-AR" sz="2000" i="1">
                              <a:latin typeface="Cambria Math" panose="02040503050406030204" pitchFamily="18" charset="0"/>
                            </a:rPr>
                          </m:ctrlPr>
                        </m:sSubPr>
                        <m:e>
                          <m:r>
                            <a:rPr lang="es-AR" sz="2000">
                              <a:latin typeface="Cambria Math" panose="02040503050406030204" pitchFamily="18" charset="0"/>
                            </a:rPr>
                            <m:t>𝑁</m:t>
                          </m:r>
                        </m:e>
                        <m:sub>
                          <m:r>
                            <a:rPr lang="es-AR" sz="2000">
                              <a:latin typeface="Cambria Math" panose="02040503050406030204" pitchFamily="18" charset="0"/>
                            </a:rPr>
                            <m:t>𝐿</m:t>
                          </m:r>
                        </m:sub>
                      </m:sSub>
                      <m:r>
                        <a:rPr lang="es-AR" sz="2000">
                          <a:latin typeface="Cambria Math" panose="02040503050406030204" pitchFamily="18" charset="0"/>
                        </a:rPr>
                        <m:t> </m:t>
                      </m:r>
                      <m:r>
                        <a:rPr lang="es-AR" sz="2000">
                          <a:latin typeface="Cambria Math" panose="02040503050406030204" pitchFamily="18" charset="0"/>
                        </a:rPr>
                        <m:t>𝑥</m:t>
                      </m:r>
                      <m:r>
                        <a:rPr lang="es-AR" sz="2000">
                          <a:latin typeface="Cambria Math" panose="02040503050406030204" pitchFamily="18" charset="0"/>
                        </a:rPr>
                        <m:t> </m:t>
                      </m:r>
                      <m:sSub>
                        <m:sSubPr>
                          <m:ctrlPr>
                            <a:rPr lang="es-AR" sz="2000" i="1">
                              <a:latin typeface="Cambria Math" panose="02040503050406030204" pitchFamily="18" charset="0"/>
                            </a:rPr>
                          </m:ctrlPr>
                        </m:sSubPr>
                        <m:e>
                          <m:r>
                            <a:rPr lang="es-AR" sz="2000">
                              <a:latin typeface="Cambria Math" panose="02040503050406030204" pitchFamily="18" charset="0"/>
                            </a:rPr>
                            <m:t>𝑚</m:t>
                          </m:r>
                        </m:e>
                        <m:sub>
                          <m:r>
                            <a:rPr lang="es-AR" sz="2000">
                              <a:latin typeface="Cambria Math" panose="02040503050406030204" pitchFamily="18" charset="0"/>
                            </a:rPr>
                            <m:t>𝐿</m:t>
                          </m:r>
                        </m:sub>
                      </m:sSub>
                      <m:r>
                        <a:rPr lang="es-AR" sz="2000">
                          <a:latin typeface="Cambria Math" panose="02040503050406030204" pitchFamily="18" charset="0"/>
                        </a:rPr>
                        <m:t> </m:t>
                      </m:r>
                      <m:r>
                        <a:rPr lang="es-AR" sz="2000">
                          <a:latin typeface="Cambria Math" panose="02040503050406030204" pitchFamily="18" charset="0"/>
                        </a:rPr>
                        <m:t>𝑥</m:t>
                      </m:r>
                      <m:r>
                        <a:rPr lang="es-AR" sz="2000">
                          <a:latin typeface="Cambria Math" panose="02040503050406030204" pitchFamily="18" charset="0"/>
                        </a:rPr>
                        <m:t> 96 </m:t>
                      </m:r>
                      <m:r>
                        <a:rPr lang="es-AR" sz="2000">
                          <a:latin typeface="Cambria Math" panose="02040503050406030204" pitchFamily="18" charset="0"/>
                        </a:rPr>
                        <m:t>𝑥</m:t>
                      </m:r>
                      <m:r>
                        <a:rPr lang="es-AR" sz="2000">
                          <a:latin typeface="Cambria Math" panose="02040503050406030204" pitchFamily="18" charset="0"/>
                        </a:rPr>
                        <m:t> </m:t>
                      </m:r>
                      <m:sSup>
                        <m:sSupPr>
                          <m:ctrlPr>
                            <a:rPr lang="es-AR" sz="2000" i="1">
                              <a:latin typeface="Cambria Math" panose="02040503050406030204" pitchFamily="18" charset="0"/>
                            </a:rPr>
                          </m:ctrlPr>
                        </m:sSupPr>
                        <m:e>
                          <m:r>
                            <a:rPr lang="es-AR" sz="2000">
                              <a:latin typeface="Cambria Math" panose="02040503050406030204" pitchFamily="18" charset="0"/>
                            </a:rPr>
                            <m:t>2</m:t>
                          </m:r>
                        </m:e>
                        <m:sup>
                          <m:r>
                            <a:rPr lang="es-AR" sz="2000">
                              <a:latin typeface="Cambria Math" panose="02040503050406030204" pitchFamily="18" charset="0"/>
                            </a:rPr>
                            <m:t>𝑚𝑜𝑑𝑜</m:t>
                          </m:r>
                          <m:r>
                            <a:rPr lang="es-AR" sz="2000">
                              <a:latin typeface="Cambria Math" panose="02040503050406030204" pitchFamily="18" charset="0"/>
                            </a:rPr>
                            <m:t>−1</m:t>
                          </m:r>
                        </m:sup>
                      </m:sSup>
                      <m:r>
                        <a:rPr lang="es-AR" sz="2000">
                          <a:latin typeface="Cambria Math" panose="02040503050406030204" pitchFamily="18" charset="0"/>
                        </a:rPr>
                        <m:t>−120 </m:t>
                      </m:r>
                      <m:sSub>
                        <m:sSubPr>
                          <m:ctrlPr>
                            <a:rPr lang="es-AR" sz="2000" i="1">
                              <a:latin typeface="Cambria Math" panose="02040503050406030204" pitchFamily="18" charset="0"/>
                            </a:rPr>
                          </m:ctrlPr>
                        </m:sSubPr>
                        <m:e>
                          <m:r>
                            <a:rPr lang="es-AR" sz="2000">
                              <a:latin typeface="Cambria Math" panose="02040503050406030204" pitchFamily="18" charset="0"/>
                            </a:rPr>
                            <m:t>𝑚</m:t>
                          </m:r>
                        </m:e>
                        <m:sub>
                          <m:r>
                            <a:rPr lang="es-AR" sz="2000">
                              <a:latin typeface="Cambria Math" panose="02040503050406030204" pitchFamily="18" charset="0"/>
                            </a:rPr>
                            <m:t>𝐿</m:t>
                          </m:r>
                        </m:sub>
                      </m:sSub>
                    </m:oMath>
                  </m:oMathPara>
                </a14:m>
                <a:endParaRPr lang="es-AR" sz="2000" dirty="0">
                  <a:latin typeface="Times New Roman" panose="02020603050405020304" pitchFamily="18" charset="0"/>
                  <a:cs typeface="Times New Roman" panose="02020603050405020304" pitchFamily="18" charset="0"/>
                </a:endParaRPr>
              </a:p>
              <a:p>
                <a:pPr indent="0" algn="just">
                  <a:buNone/>
                </a:pPr>
                <a:r>
                  <a:rPr lang="es-AR" sz="2000" dirty="0">
                    <a:latin typeface="Times New Roman" panose="02020603050405020304" pitchFamily="18" charset="0"/>
                    <a:cs typeface="Times New Roman" panose="02020603050405020304" pitchFamily="18" charset="0"/>
                  </a:rPr>
                  <a:t>donde:</a:t>
                </a:r>
              </a:p>
              <a:p>
                <a:pPr marL="342900" indent="-342900" algn="just">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NL es la cantidad de segmentos</a:t>
                </a:r>
              </a:p>
              <a:p>
                <a:pPr marL="342900" indent="-342900" algn="just">
                  <a:buFont typeface="Arial" panose="020B0604020202020204" pitchFamily="34" charset="0"/>
                  <a:buChar char="•"/>
                </a:pPr>
                <a:r>
                  <a:rPr lang="es-AR" sz="2000" dirty="0" err="1">
                    <a:latin typeface="Times New Roman" panose="02020603050405020304" pitchFamily="18" charset="0"/>
                    <a:cs typeface="Times New Roman" panose="02020603050405020304" pitchFamily="18" charset="0"/>
                  </a:rPr>
                  <a:t>mL</a:t>
                </a:r>
                <a:r>
                  <a:rPr lang="es-AR" sz="2000" dirty="0">
                    <a:latin typeface="Times New Roman" panose="02020603050405020304" pitchFamily="18" charset="0"/>
                    <a:cs typeface="Times New Roman" panose="02020603050405020304" pitchFamily="18" charset="0"/>
                  </a:rPr>
                  <a:t> esquema de modulación utilizado (cantidad de bits)</a:t>
                </a:r>
              </a:p>
              <a:p>
                <a:pPr marL="342900" indent="-342900" algn="just">
                  <a:buFont typeface="Arial" panose="020B0604020202020204" pitchFamily="34" charset="0"/>
                  <a:buChar char="•"/>
                </a:pPr>
                <a14:m>
                  <m:oMath xmlns:m="http://schemas.openxmlformats.org/officeDocument/2006/math">
                    <m:r>
                      <a:rPr lang="es-AR" sz="2000">
                        <a:latin typeface="Cambria Math" panose="02040503050406030204" pitchFamily="18" charset="0"/>
                      </a:rPr>
                      <m:t>96 </m:t>
                    </m:r>
                    <m:r>
                      <a:rPr lang="es-AR" sz="2000">
                        <a:latin typeface="Cambria Math" panose="02040503050406030204" pitchFamily="18" charset="0"/>
                      </a:rPr>
                      <m:t>𝑥</m:t>
                    </m:r>
                    <m:r>
                      <a:rPr lang="es-AR" sz="2000">
                        <a:latin typeface="Cambria Math" panose="02040503050406030204" pitchFamily="18" charset="0"/>
                      </a:rPr>
                      <m:t> </m:t>
                    </m:r>
                    <m:sSup>
                      <m:sSupPr>
                        <m:ctrlPr>
                          <a:rPr lang="es-AR" sz="2000" i="1">
                            <a:latin typeface="Cambria Math" panose="02040503050406030204" pitchFamily="18" charset="0"/>
                          </a:rPr>
                        </m:ctrlPr>
                      </m:sSupPr>
                      <m:e>
                        <m:r>
                          <a:rPr lang="es-AR" sz="2000">
                            <a:latin typeface="Cambria Math" panose="02040503050406030204" pitchFamily="18" charset="0"/>
                          </a:rPr>
                          <m:t>2</m:t>
                        </m:r>
                      </m:e>
                      <m:sup>
                        <m:r>
                          <a:rPr lang="es-AR" sz="2000">
                            <a:latin typeface="Cambria Math" panose="02040503050406030204" pitchFamily="18" charset="0"/>
                          </a:rPr>
                          <m:t>𝑚𝑜𝑑𝑜</m:t>
                        </m:r>
                        <m:r>
                          <a:rPr lang="es-AR" sz="2000">
                            <a:latin typeface="Cambria Math" panose="02040503050406030204" pitchFamily="18" charset="0"/>
                          </a:rPr>
                          <m:t>−1</m:t>
                        </m:r>
                      </m:sup>
                    </m:sSup>
                  </m:oMath>
                </a14:m>
                <a:r>
                  <a:rPr lang="es-AR" sz="2000" dirty="0">
                    <a:latin typeface="Times New Roman" panose="02020603050405020304" pitchFamily="18" charset="0"/>
                    <a:cs typeface="Times New Roman" panose="02020603050405020304" pitchFamily="18" charset="0"/>
                  </a:rPr>
                  <a:t> cantidad de portadoras de datos por segmento</a:t>
                </a:r>
              </a:p>
              <a:p>
                <a:pPr marL="342900" indent="-342900" algn="just">
                  <a:buFont typeface="Arial" panose="020B0604020202020204" pitchFamily="34" charset="0"/>
                  <a:buChar char="•"/>
                </a:pPr>
                <a14:m>
                  <m:oMath xmlns:m="http://schemas.openxmlformats.org/officeDocument/2006/math">
                    <m:r>
                      <a:rPr lang="es-AR" sz="2000">
                        <a:latin typeface="Cambria Math" panose="02040503050406030204" pitchFamily="18" charset="0"/>
                      </a:rPr>
                      <m:t>120 </m:t>
                    </m:r>
                    <m:sSub>
                      <m:sSubPr>
                        <m:ctrlPr>
                          <a:rPr lang="es-AR" sz="2000" i="1">
                            <a:latin typeface="Cambria Math" panose="02040503050406030204" pitchFamily="18" charset="0"/>
                          </a:rPr>
                        </m:ctrlPr>
                      </m:sSubPr>
                      <m:e>
                        <m:r>
                          <a:rPr lang="es-AR" sz="2000">
                            <a:latin typeface="Cambria Math" panose="02040503050406030204" pitchFamily="18" charset="0"/>
                          </a:rPr>
                          <m:t>𝑚</m:t>
                        </m:r>
                      </m:e>
                      <m:sub>
                        <m:r>
                          <a:rPr lang="es-AR" sz="2000">
                            <a:latin typeface="Cambria Math" panose="02040503050406030204" pitchFamily="18" charset="0"/>
                          </a:rPr>
                          <m:t>𝐿</m:t>
                        </m:r>
                      </m:sub>
                    </m:sSub>
                  </m:oMath>
                </a14:m>
                <a:r>
                  <a:rPr lang="es-AR" sz="2000" dirty="0">
                    <a:latin typeface="Times New Roman" panose="02020603050405020304" pitchFamily="18" charset="0"/>
                    <a:cs typeface="Times New Roman" panose="02020603050405020304" pitchFamily="18" charset="0"/>
                  </a:rPr>
                  <a:t> retardo del entrelazamiento de bits</a:t>
                </a:r>
              </a:p>
            </p:txBody>
          </p:sp>
        </mc:Choice>
        <mc:Fallback xmlns="">
          <p:sp>
            <p:nvSpPr>
              <p:cNvPr id="6" name="CuadroTexto 5">
                <a:extLst>
                  <a:ext uri="{FF2B5EF4-FFF2-40B4-BE49-F238E27FC236}">
                    <a16:creationId xmlns:a16="http://schemas.microsoft.com/office/drawing/2014/main" id="{D2D84FE9-423B-4E2A-9941-02A28AC876C3}"/>
                  </a:ext>
                </a:extLst>
              </p:cNvPr>
              <p:cNvSpPr txBox="1">
                <a:spLocks noRot="1" noChangeAspect="1" noMove="1" noResize="1" noEditPoints="1" noAdjustHandles="1" noChangeArrowheads="1" noChangeShapeType="1" noTextEdit="1"/>
              </p:cNvSpPr>
              <p:nvPr/>
            </p:nvSpPr>
            <p:spPr>
              <a:xfrm>
                <a:off x="1379095" y="344774"/>
                <a:ext cx="9953469" cy="4731936"/>
              </a:xfrm>
              <a:prstGeom prst="rect">
                <a:avLst/>
              </a:prstGeom>
              <a:blipFill>
                <a:blip r:embed="rId2"/>
                <a:stretch>
                  <a:fillRect l="-612" t="-773" r="-674" b="-1418"/>
                </a:stretch>
              </a:blipFill>
            </p:spPr>
            <p:txBody>
              <a:bodyPr/>
              <a:lstStyle/>
              <a:p>
                <a:r>
                  <a:rPr lang="es-AR">
                    <a:noFill/>
                  </a:rPr>
                  <a:t> </a:t>
                </a:r>
              </a:p>
            </p:txBody>
          </p:sp>
        </mc:Fallback>
      </mc:AlternateContent>
      <p:pic>
        <p:nvPicPr>
          <p:cNvPr id="10" name="Marcador de contenido 9">
            <a:extLst>
              <a:ext uri="{FF2B5EF4-FFF2-40B4-BE49-F238E27FC236}">
                <a16:creationId xmlns:a16="http://schemas.microsoft.com/office/drawing/2014/main" id="{449B3959-9A7C-4355-9106-BBDD5853CDB7}"/>
              </a:ext>
            </a:extLst>
          </p:cNvPr>
          <p:cNvPicPr>
            <a:picLocks noGrp="1" noChangeAspect="1"/>
          </p:cNvPicPr>
          <p:nvPr>
            <p:ph idx="1"/>
          </p:nvPr>
        </p:nvPicPr>
        <p:blipFill>
          <a:blip r:embed="rId3"/>
          <a:stretch>
            <a:fillRect/>
          </a:stretch>
        </p:blipFill>
        <p:spPr>
          <a:xfrm>
            <a:off x="2814637" y="5248160"/>
            <a:ext cx="6562725" cy="1466850"/>
          </a:xfrm>
        </p:spPr>
      </p:pic>
    </p:spTree>
    <p:extLst>
      <p:ext uri="{BB962C8B-B14F-4D97-AF65-F5344CB8AC3E}">
        <p14:creationId xmlns:p14="http://schemas.microsoft.com/office/powerpoint/2010/main" val="103155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2F1B8-4E74-47B8-8C50-A0575CB37D41}"/>
              </a:ext>
            </a:extLst>
          </p:cNvPr>
          <p:cNvSpPr>
            <a:spLocks noGrp="1"/>
          </p:cNvSpPr>
          <p:nvPr>
            <p:ph type="title"/>
          </p:nvPr>
        </p:nvSpPr>
        <p:spPr>
          <a:xfrm>
            <a:off x="3194383" y="144379"/>
            <a:ext cx="5803231" cy="1066799"/>
          </a:xfrm>
        </p:spPr>
        <p:txBody>
          <a:bodyPr/>
          <a:lstStyle/>
          <a:p>
            <a:r>
              <a:rPr lang="es-ES" dirty="0"/>
              <a:t>Combinación jerárquica</a:t>
            </a:r>
            <a:endParaRPr lang="es-AR" dirty="0"/>
          </a:p>
        </p:txBody>
      </p:sp>
      <p:sp>
        <p:nvSpPr>
          <p:cNvPr id="7" name="CuadroTexto 6">
            <a:extLst>
              <a:ext uri="{FF2B5EF4-FFF2-40B4-BE49-F238E27FC236}">
                <a16:creationId xmlns:a16="http://schemas.microsoft.com/office/drawing/2014/main" id="{F7A86A9B-A3DB-47B5-98D0-4F2235C1B5BB}"/>
              </a:ext>
            </a:extLst>
          </p:cNvPr>
          <p:cNvSpPr txBox="1"/>
          <p:nvPr/>
        </p:nvSpPr>
        <p:spPr>
          <a:xfrm>
            <a:off x="1605293" y="1997837"/>
            <a:ext cx="4319255" cy="2862322"/>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Las diferentes capas jerárquicas se combinan para lograr una señal en serie, que tiene por unidad símbolos de modulación representados como números complejos. La combinación es tal que se procesan los segmentos en orden creciente, y dentro de ellos los símbolos, correspondiente a las futuras portadoras también en orden creciente </a:t>
            </a:r>
            <a:endParaRPr lang="es-AR" sz="2000" dirty="0">
              <a:latin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69B244B5-06C3-4F3D-AEEA-D0DF0B8F0620}"/>
              </a:ext>
            </a:extLst>
          </p:cNvPr>
          <p:cNvPicPr>
            <a:picLocks noChangeAspect="1"/>
          </p:cNvPicPr>
          <p:nvPr/>
        </p:nvPicPr>
        <p:blipFill>
          <a:blip r:embed="rId2"/>
          <a:stretch>
            <a:fillRect/>
          </a:stretch>
        </p:blipFill>
        <p:spPr>
          <a:xfrm>
            <a:off x="5924548" y="1304633"/>
            <a:ext cx="5314950" cy="4248729"/>
          </a:xfrm>
          <a:prstGeom prst="rect">
            <a:avLst/>
          </a:prstGeom>
        </p:spPr>
      </p:pic>
    </p:spTree>
    <p:extLst>
      <p:ext uri="{BB962C8B-B14F-4D97-AF65-F5344CB8AC3E}">
        <p14:creationId xmlns:p14="http://schemas.microsoft.com/office/powerpoint/2010/main" val="134737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54AEE-FAE4-4A61-926A-153137A73EF0}"/>
              </a:ext>
            </a:extLst>
          </p:cNvPr>
          <p:cNvSpPr>
            <a:spLocks noGrp="1"/>
          </p:cNvSpPr>
          <p:nvPr>
            <p:ph type="title"/>
          </p:nvPr>
        </p:nvSpPr>
        <p:spPr>
          <a:xfrm>
            <a:off x="1141413" y="0"/>
            <a:ext cx="9905998" cy="1478570"/>
          </a:xfrm>
        </p:spPr>
        <p:txBody>
          <a:bodyPr/>
          <a:lstStyle/>
          <a:p>
            <a:r>
              <a:rPr lang="es-ES" dirty="0"/>
              <a:t>Canal radioeléctrico </a:t>
            </a:r>
            <a:endParaRPr lang="es-AR" dirty="0"/>
          </a:p>
        </p:txBody>
      </p:sp>
      <p:pic>
        <p:nvPicPr>
          <p:cNvPr id="5" name="Marcador de contenido 4">
            <a:extLst>
              <a:ext uri="{FF2B5EF4-FFF2-40B4-BE49-F238E27FC236}">
                <a16:creationId xmlns:a16="http://schemas.microsoft.com/office/drawing/2014/main" id="{94CB9502-AB49-4A6A-8878-B13CC213DEA6}"/>
              </a:ext>
            </a:extLst>
          </p:cNvPr>
          <p:cNvPicPr>
            <a:picLocks noGrp="1" noChangeAspect="1"/>
          </p:cNvPicPr>
          <p:nvPr>
            <p:ph idx="1"/>
          </p:nvPr>
        </p:nvPicPr>
        <p:blipFill>
          <a:blip r:embed="rId3"/>
          <a:stretch>
            <a:fillRect/>
          </a:stretch>
        </p:blipFill>
        <p:spPr>
          <a:xfrm>
            <a:off x="3832369" y="1863751"/>
            <a:ext cx="4524086" cy="2822720"/>
          </a:xfrm>
        </p:spPr>
      </p:pic>
      <p:sp>
        <p:nvSpPr>
          <p:cNvPr id="6" name="CuadroTexto 5">
            <a:extLst>
              <a:ext uri="{FF2B5EF4-FFF2-40B4-BE49-F238E27FC236}">
                <a16:creationId xmlns:a16="http://schemas.microsoft.com/office/drawing/2014/main" id="{8BC7BA35-C033-4131-877D-EB33A2B37971}"/>
              </a:ext>
            </a:extLst>
          </p:cNvPr>
          <p:cNvSpPr txBox="1"/>
          <p:nvPr/>
        </p:nvSpPr>
        <p:spPr>
          <a:xfrm>
            <a:off x="1141413" y="1001977"/>
            <a:ext cx="9407236" cy="707886"/>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Para sintonizar un canal radioeléctrico, se puede visualizar la señal transmitida con la ayuda de un analizador de espectro:</a:t>
            </a:r>
            <a:endParaRPr lang="es-AR" sz="20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BB3B381-5F07-4CBD-84D4-A763F53B4125}"/>
              </a:ext>
            </a:extLst>
          </p:cNvPr>
          <p:cNvSpPr txBox="1"/>
          <p:nvPr/>
        </p:nvSpPr>
        <p:spPr>
          <a:xfrm>
            <a:off x="1558636" y="4840360"/>
            <a:ext cx="9247909" cy="1631216"/>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Una manera de emplear eficientemente un canal radioeléctrico </a:t>
            </a:r>
            <a:r>
              <a:rPr lang="es-MX" sz="2000" dirty="0">
                <a:latin typeface="Times New Roman" panose="02020603050405020304" pitchFamily="18" charset="0"/>
                <a:cs typeface="Times New Roman" panose="02020603050405020304" pitchFamily="18" charset="0"/>
              </a:rPr>
              <a:t>para la transmisión de una señal digital, consiste en distribuir los datos en una gran cantidad de frecuencias estrechamente separadas entre sí, será posible recuperar parte de la señal transmitida a partir de las frecuencias que no hayan sufrido alteración durante el trayecto de propagación.</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283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FB503-3F20-44DF-AE7F-538D6F7086B9}"/>
              </a:ext>
            </a:extLst>
          </p:cNvPr>
          <p:cNvSpPr>
            <a:spLocks noGrp="1"/>
          </p:cNvSpPr>
          <p:nvPr>
            <p:ph type="title"/>
          </p:nvPr>
        </p:nvSpPr>
        <p:spPr>
          <a:xfrm>
            <a:off x="2857499" y="133350"/>
            <a:ext cx="6477001" cy="1139334"/>
          </a:xfrm>
        </p:spPr>
        <p:txBody>
          <a:bodyPr/>
          <a:lstStyle/>
          <a:p>
            <a:r>
              <a:rPr lang="es-ES" dirty="0"/>
              <a:t>Entrelazamiento temporal</a:t>
            </a:r>
            <a:endParaRPr lang="es-AR" dirty="0"/>
          </a:p>
        </p:txBody>
      </p:sp>
      <p:sp>
        <p:nvSpPr>
          <p:cNvPr id="6" name="CuadroTexto 5">
            <a:extLst>
              <a:ext uri="{FF2B5EF4-FFF2-40B4-BE49-F238E27FC236}">
                <a16:creationId xmlns:a16="http://schemas.microsoft.com/office/drawing/2014/main" id="{F262767A-28AB-4FDE-B6DE-991E9ADC09CD}"/>
              </a:ext>
            </a:extLst>
          </p:cNvPr>
          <p:cNvSpPr txBox="1"/>
          <p:nvPr/>
        </p:nvSpPr>
        <p:spPr>
          <a:xfrm>
            <a:off x="857250" y="1703463"/>
            <a:ext cx="4705350" cy="2862322"/>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Este bloque se encarga de dispersar los símbolos de modulación entre distintos símbolos OFDM, siempre para una portadora única (el movimiento solo se da en tiempo). El entrelazamiento temporal aumenta la robustez del sistema ante ruido impulsivo al esparcir la información en el tiempo y mejora la recepción de los dispositivos móviles </a:t>
            </a:r>
            <a:endParaRPr lang="es-AR" sz="2000" dirty="0">
              <a:latin typeface="Times New Roman" panose="02020603050405020304" pitchFamily="18" charset="0"/>
              <a:cs typeface="Times New Roman" panose="02020603050405020304" pitchFamily="18" charset="0"/>
            </a:endParaRPr>
          </a:p>
        </p:txBody>
      </p:sp>
      <p:pic>
        <p:nvPicPr>
          <p:cNvPr id="10" name="Imagen 9">
            <a:extLst>
              <a:ext uri="{FF2B5EF4-FFF2-40B4-BE49-F238E27FC236}">
                <a16:creationId xmlns:a16="http://schemas.microsoft.com/office/drawing/2014/main" id="{FF6F55AE-AE99-4583-961B-2E7C3B04A19A}"/>
              </a:ext>
            </a:extLst>
          </p:cNvPr>
          <p:cNvPicPr>
            <a:picLocks noChangeAspect="1"/>
          </p:cNvPicPr>
          <p:nvPr/>
        </p:nvPicPr>
        <p:blipFill>
          <a:blip r:embed="rId2"/>
          <a:stretch>
            <a:fillRect/>
          </a:stretch>
        </p:blipFill>
        <p:spPr>
          <a:xfrm>
            <a:off x="5562600" y="1409087"/>
            <a:ext cx="5790334" cy="3451074"/>
          </a:xfrm>
          <a:prstGeom prst="rect">
            <a:avLst/>
          </a:prstGeom>
        </p:spPr>
      </p:pic>
    </p:spTree>
    <p:extLst>
      <p:ext uri="{BB962C8B-B14F-4D97-AF65-F5344CB8AC3E}">
        <p14:creationId xmlns:p14="http://schemas.microsoft.com/office/powerpoint/2010/main" val="1214362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A4939-537D-4201-A39B-A541002C8D90}"/>
              </a:ext>
            </a:extLst>
          </p:cNvPr>
          <p:cNvSpPr>
            <a:spLocks noGrp="1"/>
          </p:cNvSpPr>
          <p:nvPr>
            <p:ph type="title"/>
          </p:nvPr>
        </p:nvSpPr>
        <p:spPr>
          <a:xfrm>
            <a:off x="3235444" y="377192"/>
            <a:ext cx="6954837" cy="1478570"/>
          </a:xfrm>
        </p:spPr>
        <p:txBody>
          <a:bodyPr/>
          <a:lstStyle/>
          <a:p>
            <a:r>
              <a:rPr lang="es-ES" dirty="0"/>
              <a:t>Entrelazamiento frecuencial</a:t>
            </a:r>
            <a:endParaRPr lang="es-AR" dirty="0"/>
          </a:p>
        </p:txBody>
      </p:sp>
      <p:sp>
        <p:nvSpPr>
          <p:cNvPr id="8" name="CuadroTexto 7">
            <a:extLst>
              <a:ext uri="{FF2B5EF4-FFF2-40B4-BE49-F238E27FC236}">
                <a16:creationId xmlns:a16="http://schemas.microsoft.com/office/drawing/2014/main" id="{33F4D7CE-0EA3-4EFF-9CAC-41C4DEC766CE}"/>
              </a:ext>
            </a:extLst>
          </p:cNvPr>
          <p:cNvSpPr txBox="1"/>
          <p:nvPr/>
        </p:nvSpPr>
        <p:spPr>
          <a:xfrm>
            <a:off x="876300" y="1919310"/>
            <a:ext cx="11068050" cy="1938992"/>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Tiene como fin robustecer al sistema frente a canales selectivos en frecuencia. Al intercalar los distintos símbolos en esta dimensión, los desvanecimientos que se dan en una banda en particular pueden ser paliados por los códigos correctores de errores, una vez que las portadoras se reacomodan a su forma original.</a:t>
            </a:r>
          </a:p>
          <a:p>
            <a:pPr algn="just"/>
            <a:r>
              <a:rPr lang="es-ES" sz="2000" dirty="0">
                <a:latin typeface="Times New Roman" panose="02020603050405020304" pitchFamily="18" charset="0"/>
                <a:cs typeface="Times New Roman" panose="02020603050405020304" pitchFamily="18" charset="0"/>
              </a:rPr>
              <a:t>Previo al procesamiento se dividen en tres grupos las portadoras, las destinadas a recepción parcial, las de modulación coherente y las de modulación diferencial.</a:t>
            </a:r>
            <a:endParaRPr lang="es-AR" sz="2000"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CF0C7476-D31F-4512-BC97-213135FC32CF}"/>
              </a:ext>
            </a:extLst>
          </p:cNvPr>
          <p:cNvPicPr>
            <a:picLocks noChangeAspect="1"/>
          </p:cNvPicPr>
          <p:nvPr/>
        </p:nvPicPr>
        <p:blipFill>
          <a:blip r:embed="rId3"/>
          <a:stretch>
            <a:fillRect/>
          </a:stretch>
        </p:blipFill>
        <p:spPr>
          <a:xfrm>
            <a:off x="2914650" y="4238625"/>
            <a:ext cx="6362700" cy="1885950"/>
          </a:xfrm>
          <a:prstGeom prst="rect">
            <a:avLst/>
          </a:prstGeom>
        </p:spPr>
      </p:pic>
    </p:spTree>
    <p:extLst>
      <p:ext uri="{BB962C8B-B14F-4D97-AF65-F5344CB8AC3E}">
        <p14:creationId xmlns:p14="http://schemas.microsoft.com/office/powerpoint/2010/main" val="3374634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1CD1E2A-E821-4009-9718-818E694B9729}"/>
              </a:ext>
            </a:extLst>
          </p:cNvPr>
          <p:cNvSpPr txBox="1"/>
          <p:nvPr/>
        </p:nvSpPr>
        <p:spPr>
          <a:xfrm>
            <a:off x="1582737" y="666646"/>
            <a:ext cx="5886450" cy="523220"/>
          </a:xfrm>
          <a:prstGeom prst="rect">
            <a:avLst/>
          </a:prstGeom>
          <a:noFill/>
        </p:spPr>
        <p:txBody>
          <a:bodyPr wrap="square" rtlCol="0">
            <a:spAutoFit/>
          </a:bodyPr>
          <a:lstStyle/>
          <a:p>
            <a:r>
              <a:rPr lang="es-ES" sz="2800" dirty="0">
                <a:latin typeface="Times New Roman" panose="02020603050405020304" pitchFamily="18" charset="0"/>
                <a:cs typeface="Times New Roman" panose="02020603050405020304" pitchFamily="18" charset="0"/>
              </a:rPr>
              <a:t>Entrelazamiento inter-segmento </a:t>
            </a:r>
            <a:endParaRPr lang="es-AR" sz="28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8DC816F-252B-4625-BF5F-AA1856F3E20B}"/>
              </a:ext>
            </a:extLst>
          </p:cNvPr>
          <p:cNvSpPr txBox="1"/>
          <p:nvPr/>
        </p:nvSpPr>
        <p:spPr>
          <a:xfrm>
            <a:off x="6650037" y="1675090"/>
            <a:ext cx="3656013" cy="2246769"/>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Se debe realizar entre todos los segmentos que comparten el mismo tipo de modulación, diferencial o coherente. Este procesamiento no aplica a la recepción parcial por tratarse de un único segmento independiente </a:t>
            </a:r>
            <a:endParaRPr lang="es-AR"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D7FB05B-FAC3-450F-950E-DFBDB024DCA4}"/>
                  </a:ext>
                </a:extLst>
              </p:cNvPr>
              <p:cNvSpPr txBox="1"/>
              <p:nvPr/>
            </p:nvSpPr>
            <p:spPr>
              <a:xfrm>
                <a:off x="1582737" y="4425386"/>
                <a:ext cx="8723313" cy="1642694"/>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Los datos son escritos en una matriz en una dimensión, y luego son leídos en la otra. El algoritmo es como se muestra (en la figura), en donde N representa la cantidad de segmentos que utilizan la modulación en cuestión y </a:t>
                </a:r>
                <a14:m>
                  <m:oMath xmlns:m="http://schemas.openxmlformats.org/officeDocument/2006/math">
                    <m:r>
                      <a:rPr lang="es-AR" sz="2000">
                        <a:latin typeface="Cambria Math" panose="02040503050406030204" pitchFamily="18" charset="0"/>
                        <a:cs typeface="Times New Roman" panose="02020603050405020304" pitchFamily="18" charset="0"/>
                      </a:rPr>
                      <m:t>𝐶</m:t>
                    </m:r>
                    <m:r>
                      <a:rPr lang="es-AR" sz="2000">
                        <a:latin typeface="Cambria Math" panose="02040503050406030204" pitchFamily="18" charset="0"/>
                        <a:cs typeface="Times New Roman" panose="02020603050405020304" pitchFamily="18" charset="0"/>
                      </a:rPr>
                      <m:t>=96 </m:t>
                    </m:r>
                    <m:r>
                      <a:rPr lang="es-AR" sz="2000">
                        <a:latin typeface="Cambria Math" panose="02040503050406030204" pitchFamily="18" charset="0"/>
                        <a:cs typeface="Times New Roman" panose="02020603050405020304" pitchFamily="18" charset="0"/>
                      </a:rPr>
                      <m:t>𝑥</m:t>
                    </m:r>
                    <m:r>
                      <a:rPr lang="es-AR" sz="2000">
                        <a:latin typeface="Cambria Math" panose="02040503050406030204" pitchFamily="18" charset="0"/>
                        <a:cs typeface="Times New Roman" panose="02020603050405020304" pitchFamily="18" charset="0"/>
                      </a:rPr>
                      <m:t> </m:t>
                    </m:r>
                    <m:sSup>
                      <m:sSupPr>
                        <m:ctrlPr>
                          <a:rPr lang="es-AR" sz="2000" i="1">
                            <a:latin typeface="Cambria Math" panose="02040503050406030204" pitchFamily="18" charset="0"/>
                            <a:cs typeface="Times New Roman" panose="02020603050405020304" pitchFamily="18" charset="0"/>
                          </a:rPr>
                        </m:ctrlPr>
                      </m:sSupPr>
                      <m:e>
                        <m:r>
                          <a:rPr lang="es-AR" sz="2000">
                            <a:latin typeface="Cambria Math" panose="02040503050406030204" pitchFamily="18" charset="0"/>
                            <a:cs typeface="Times New Roman" panose="02020603050405020304" pitchFamily="18" charset="0"/>
                          </a:rPr>
                          <m:t>2</m:t>
                        </m:r>
                      </m:e>
                      <m:sup>
                        <m:r>
                          <a:rPr lang="es-AR" sz="2000">
                            <a:latin typeface="Cambria Math" panose="02040503050406030204" pitchFamily="18" charset="0"/>
                            <a:cs typeface="Times New Roman" panose="02020603050405020304" pitchFamily="18" charset="0"/>
                          </a:rPr>
                          <m:t>𝑚𝑜𝑑𝑜</m:t>
                        </m:r>
                        <m:r>
                          <a:rPr lang="es-AR" sz="2000">
                            <a:latin typeface="Cambria Math" panose="02040503050406030204" pitchFamily="18" charset="0"/>
                            <a:cs typeface="Times New Roman" panose="02020603050405020304" pitchFamily="18" charset="0"/>
                          </a:rPr>
                          <m:t>−1</m:t>
                        </m:r>
                      </m:sup>
                    </m:sSup>
                  </m:oMath>
                </a14:m>
                <a:r>
                  <a:rPr lang="es-MX" sz="2000" dirty="0">
                    <a:latin typeface="Times New Roman" panose="02020603050405020304" pitchFamily="18" charset="0"/>
                    <a:cs typeface="Times New Roman" panose="02020603050405020304" pitchFamily="18" charset="0"/>
                  </a:rPr>
                  <a:t> representa la cantidad de portadoras activas en cada segmento. La cantidad de elementos afectados será N × C.</a:t>
                </a:r>
                <a:r>
                  <a:rPr lang="es-ES" sz="2000" dirty="0">
                    <a:latin typeface="Times New Roman" panose="02020603050405020304" pitchFamily="18" charset="0"/>
                    <a:cs typeface="Times New Roman" panose="02020603050405020304" pitchFamily="18" charset="0"/>
                  </a:rPr>
                  <a:t> </a:t>
                </a:r>
                <a:endParaRPr lang="es-AR" sz="2000" dirty="0">
                  <a:latin typeface="Times New Roman" panose="02020603050405020304" pitchFamily="18" charset="0"/>
                  <a:cs typeface="Times New Roman" panose="02020603050405020304" pitchFamily="18" charset="0"/>
                </a:endParaRPr>
              </a:p>
            </p:txBody>
          </p:sp>
        </mc:Choice>
        <mc:Fallback xmlns="">
          <p:sp>
            <p:nvSpPr>
              <p:cNvPr id="8" name="CuadroTexto 7">
                <a:extLst>
                  <a:ext uri="{FF2B5EF4-FFF2-40B4-BE49-F238E27FC236}">
                    <a16:creationId xmlns:a16="http://schemas.microsoft.com/office/drawing/2014/main" id="{AD7FB05B-FAC3-450F-950E-DFBDB024DCA4}"/>
                  </a:ext>
                </a:extLst>
              </p:cNvPr>
              <p:cNvSpPr txBox="1">
                <a:spLocks noRot="1" noChangeAspect="1" noMove="1" noResize="1" noEditPoints="1" noAdjustHandles="1" noChangeArrowheads="1" noChangeShapeType="1" noTextEdit="1"/>
              </p:cNvSpPr>
              <p:nvPr/>
            </p:nvSpPr>
            <p:spPr>
              <a:xfrm>
                <a:off x="1582737" y="4425386"/>
                <a:ext cx="8723313" cy="1642694"/>
              </a:xfrm>
              <a:prstGeom prst="rect">
                <a:avLst/>
              </a:prstGeom>
              <a:blipFill>
                <a:blip r:embed="rId3"/>
                <a:stretch>
                  <a:fillRect l="-769" t="-2230" r="-699" b="-5948"/>
                </a:stretch>
              </a:blipFill>
            </p:spPr>
            <p:txBody>
              <a:bodyPr/>
              <a:lstStyle/>
              <a:p>
                <a:r>
                  <a:rPr lang="es-AR">
                    <a:noFill/>
                  </a:rPr>
                  <a:t> </a:t>
                </a:r>
              </a:p>
            </p:txBody>
          </p:sp>
        </mc:Fallback>
      </mc:AlternateContent>
      <p:pic>
        <p:nvPicPr>
          <p:cNvPr id="13" name="Imagen 12">
            <a:extLst>
              <a:ext uri="{FF2B5EF4-FFF2-40B4-BE49-F238E27FC236}">
                <a16:creationId xmlns:a16="http://schemas.microsoft.com/office/drawing/2014/main" id="{6DA2F447-DD1E-46B2-9DAF-9A31A5F76AAB}"/>
              </a:ext>
            </a:extLst>
          </p:cNvPr>
          <p:cNvPicPr>
            <a:picLocks noChangeAspect="1"/>
          </p:cNvPicPr>
          <p:nvPr/>
        </p:nvPicPr>
        <p:blipFill>
          <a:blip r:embed="rId4"/>
          <a:stretch>
            <a:fillRect/>
          </a:stretch>
        </p:blipFill>
        <p:spPr>
          <a:xfrm>
            <a:off x="1257300" y="1307438"/>
            <a:ext cx="5219700" cy="3000375"/>
          </a:xfrm>
          <a:prstGeom prst="rect">
            <a:avLst/>
          </a:prstGeom>
        </p:spPr>
      </p:pic>
    </p:spTree>
    <p:extLst>
      <p:ext uri="{BB962C8B-B14F-4D97-AF65-F5344CB8AC3E}">
        <p14:creationId xmlns:p14="http://schemas.microsoft.com/office/powerpoint/2010/main" val="82469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448775-96A8-4B5D-B1B6-4DBFC95E15C5}"/>
              </a:ext>
            </a:extLst>
          </p:cNvPr>
          <p:cNvSpPr txBox="1"/>
          <p:nvPr/>
        </p:nvSpPr>
        <p:spPr>
          <a:xfrm>
            <a:off x="3658772" y="1047423"/>
            <a:ext cx="4874456" cy="523220"/>
          </a:xfrm>
          <a:prstGeom prst="rect">
            <a:avLst/>
          </a:prstGeom>
          <a:noFill/>
        </p:spPr>
        <p:txBody>
          <a:bodyPr wrap="square" rtlCol="0">
            <a:spAutoFit/>
          </a:bodyPr>
          <a:lstStyle/>
          <a:p>
            <a:r>
              <a:rPr lang="es-ES" sz="2800" dirty="0">
                <a:latin typeface="Times New Roman" panose="02020603050405020304" pitchFamily="18" charset="0"/>
                <a:cs typeface="Times New Roman" panose="02020603050405020304" pitchFamily="18" charset="0"/>
              </a:rPr>
              <a:t>Entrelazamiento intra-segmento </a:t>
            </a:r>
            <a:endParaRPr lang="es-A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443F6CD-BA07-47CA-8963-79F2D9B785DC}"/>
                  </a:ext>
                </a:extLst>
              </p:cNvPr>
              <p:cNvSpPr txBox="1"/>
              <p:nvPr/>
            </p:nvSpPr>
            <p:spPr>
              <a:xfrm>
                <a:off x="304800" y="2127618"/>
                <a:ext cx="11582400" cy="2602764"/>
              </a:xfrm>
              <a:prstGeom prst="rect">
                <a:avLst/>
              </a:prstGeom>
              <a:noFill/>
            </p:spPr>
            <p:txBody>
              <a:bodyPr wrap="square">
                <a:spAutoFit/>
              </a:bodyPr>
              <a:lstStyle/>
              <a:p>
                <a:pPr marL="114300" indent="0" algn="just">
                  <a:buNone/>
                </a:pPr>
                <a:r>
                  <a:rPr lang="es-MX" sz="2000" dirty="0">
                    <a:latin typeface="Times New Roman" panose="02020603050405020304" pitchFamily="18" charset="0"/>
                    <a:cs typeface="Times New Roman" panose="02020603050405020304" pitchFamily="18" charset="0"/>
                  </a:rPr>
                  <a:t>El entrelazamiento intra-segmentos es realizado en dos pasos, primero, las portadoras de cada segmento son siguiendo la ecuación </a:t>
                </a:r>
                <a14:m>
                  <m:oMath xmlns:m="http://schemas.openxmlformats.org/officeDocument/2006/math">
                    <m:r>
                      <a:rPr lang="es-ES" sz="2000" b="0" i="0" smtClean="0">
                        <a:latin typeface="Cambria Math" panose="02040503050406030204" pitchFamily="18" charset="0"/>
                      </a:rPr>
                      <m:t> </m:t>
                    </m:r>
                    <m:sSub>
                      <m:sSubPr>
                        <m:ctrlPr>
                          <a:rPr lang="es-AR" sz="2000" i="1" smtClean="0">
                            <a:latin typeface="Cambria Math" panose="02040503050406030204" pitchFamily="18" charset="0"/>
                          </a:rPr>
                        </m:ctrlPr>
                      </m:sSubPr>
                      <m:e>
                        <m:sSup>
                          <m:sSupPr>
                            <m:ctrlPr>
                              <a:rPr lang="es-AR" sz="2000" i="1">
                                <a:latin typeface="Cambria Math" panose="02040503050406030204" pitchFamily="18" charset="0"/>
                              </a:rPr>
                            </m:ctrlPr>
                          </m:sSupPr>
                          <m:e>
                            <m:r>
                              <a:rPr lang="es-AR" sz="2000" b="0" i="1" smtClean="0">
                                <a:latin typeface="Cambria Math" panose="02040503050406030204" pitchFamily="18" charset="0"/>
                              </a:rPr>
                              <m:t>𝑆</m:t>
                            </m:r>
                          </m:e>
                          <m:sup>
                            <m:r>
                              <a:rPr lang="es-AR" sz="2000" b="0" i="1" smtClean="0">
                                <a:latin typeface="Cambria Math" panose="02040503050406030204" pitchFamily="18" charset="0"/>
                              </a:rPr>
                              <m:t>𝑟𝑜𝑡𝑎𝑑𝑎</m:t>
                            </m:r>
                          </m:sup>
                        </m:sSup>
                      </m:e>
                      <m:sub>
                        <m:d>
                          <m:dPr>
                            <m:begChr m:val="{"/>
                            <m:endChr m:val="}"/>
                            <m:ctrlPr>
                              <a:rPr lang="es-AR" sz="2000" b="0" i="1" smtClean="0">
                                <a:latin typeface="Cambria Math" panose="02040503050406030204" pitchFamily="18" charset="0"/>
                              </a:rPr>
                            </m:ctrlPr>
                          </m:dPr>
                          <m:e>
                            <m:r>
                              <a:rPr lang="es-AR" sz="2000" b="0" i="1" smtClean="0">
                                <a:latin typeface="Cambria Math" panose="02040503050406030204" pitchFamily="18" charset="0"/>
                              </a:rPr>
                              <m:t>𝑖</m:t>
                            </m:r>
                            <m:r>
                              <a:rPr lang="es-AR" sz="2000" b="0" i="1" smtClean="0">
                                <a:latin typeface="Cambria Math" panose="02040503050406030204" pitchFamily="18" charset="0"/>
                              </a:rPr>
                              <m:t>,</m:t>
                            </m:r>
                            <m:r>
                              <a:rPr lang="es-AR" sz="2000" b="0" i="1" smtClean="0">
                                <a:latin typeface="Cambria Math" panose="02040503050406030204" pitchFamily="18" charset="0"/>
                              </a:rPr>
                              <m:t>𝑘</m:t>
                            </m:r>
                          </m:e>
                        </m:d>
                        <m:r>
                          <a:rPr lang="es-ES" sz="2000" b="0" i="1" smtClean="0">
                            <a:latin typeface="Cambria Math" panose="02040503050406030204" pitchFamily="18" charset="0"/>
                          </a:rPr>
                          <m:t> </m:t>
                        </m:r>
                      </m:sub>
                    </m:sSub>
                    <m:r>
                      <a:rPr lang="es-ES" sz="2000" b="0" i="1" smtClean="0">
                        <a:latin typeface="Cambria Math" panose="02040503050406030204" pitchFamily="18" charset="0"/>
                      </a:rPr>
                      <m:t> </m:t>
                    </m:r>
                    <m:r>
                      <a:rPr lang="es-AR" sz="2000" b="0" i="1" smtClean="0">
                        <a:latin typeface="Cambria Math" panose="02040503050406030204" pitchFamily="18" charset="0"/>
                      </a:rPr>
                      <m:t>=</m:t>
                    </m:r>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𝑆</m:t>
                        </m:r>
                      </m:e>
                      <m:sub>
                        <m:r>
                          <a:rPr lang="es-AR" sz="2000" b="0" i="1" smtClean="0">
                            <a:latin typeface="Cambria Math" panose="02040503050406030204" pitchFamily="18" charset="0"/>
                          </a:rPr>
                          <m:t>{</m:t>
                        </m:r>
                        <m:d>
                          <m:dPr>
                            <m:ctrlPr>
                              <a:rPr lang="es-AR" sz="2000" b="0" i="1" smtClean="0">
                                <a:latin typeface="Cambria Math" panose="02040503050406030204" pitchFamily="18" charset="0"/>
                              </a:rPr>
                            </m:ctrlPr>
                          </m:dPr>
                          <m:e>
                            <m:r>
                              <a:rPr lang="es-AR" sz="2000" b="0" i="1" smtClean="0">
                                <a:latin typeface="Cambria Math" panose="02040503050406030204" pitchFamily="18" charset="0"/>
                              </a:rPr>
                              <m:t>𝑘</m:t>
                            </m:r>
                            <m:r>
                              <a:rPr lang="es-AR" sz="2000" b="0" i="1" smtClean="0">
                                <a:latin typeface="Cambria Math" panose="02040503050406030204" pitchFamily="18" charset="0"/>
                              </a:rPr>
                              <m:t>+</m:t>
                            </m:r>
                            <m:r>
                              <a:rPr lang="es-AR" sz="2000" b="0" i="1" smtClean="0">
                                <a:latin typeface="Cambria Math" panose="02040503050406030204" pitchFamily="18" charset="0"/>
                              </a:rPr>
                              <m:t>𝑖</m:t>
                            </m:r>
                          </m:e>
                        </m:d>
                        <m:r>
                          <a:rPr lang="es-AR" sz="2000" b="0" i="1" smtClean="0">
                            <a:latin typeface="Cambria Math" panose="02040503050406030204" pitchFamily="18" charset="0"/>
                          </a:rPr>
                          <m:t>𝑚𝑜𝑑</m:t>
                        </m:r>
                        <m:r>
                          <a:rPr lang="es-AR" sz="2000" b="0" i="1" smtClean="0">
                            <a:latin typeface="Cambria Math" panose="02040503050406030204" pitchFamily="18" charset="0"/>
                          </a:rPr>
                          <m:t> </m:t>
                        </m:r>
                        <m:r>
                          <a:rPr lang="es-AR" sz="2000" b="0" i="1" smtClean="0">
                            <a:latin typeface="Cambria Math" panose="02040503050406030204" pitchFamily="18" charset="0"/>
                          </a:rPr>
                          <m:t>𝐶</m:t>
                        </m:r>
                        <m:r>
                          <a:rPr lang="es-AR" sz="2000" b="0" i="1" smtClean="0">
                            <a:latin typeface="Cambria Math" panose="02040503050406030204" pitchFamily="18" charset="0"/>
                          </a:rPr>
                          <m:t>,</m:t>
                        </m:r>
                        <m:r>
                          <a:rPr lang="es-AR" sz="2000" b="0" i="1" smtClean="0">
                            <a:latin typeface="Cambria Math" panose="02040503050406030204" pitchFamily="18" charset="0"/>
                          </a:rPr>
                          <m:t>𝑘</m:t>
                        </m:r>
                        <m:r>
                          <a:rPr lang="es-AR" sz="2000" b="0" i="1" smtClean="0">
                            <a:latin typeface="Cambria Math" panose="02040503050406030204" pitchFamily="18" charset="0"/>
                          </a:rPr>
                          <m:t>}</m:t>
                        </m:r>
                      </m:sub>
                    </m:sSub>
                  </m:oMath>
                </a14:m>
                <a:r>
                  <a:rPr lang="es-AR" sz="2000" dirty="0">
                    <a:latin typeface="Times New Roman" panose="02020603050405020304" pitchFamily="18" charset="0"/>
                    <a:cs typeface="Times New Roman" panose="02020603050405020304" pitchFamily="18" charset="0"/>
                  </a:rPr>
                  <a:t>, donde i representa el número de portadora dentro del segmento y puede tomar valores en [0, C-1], con </a:t>
                </a:r>
                <a14:m>
                  <m:oMath xmlns:m="http://schemas.openxmlformats.org/officeDocument/2006/math">
                    <m:r>
                      <a:rPr lang="es-AR" sz="2000" i="1">
                        <a:latin typeface="Cambria Math" panose="02040503050406030204" pitchFamily="18" charset="0"/>
                      </a:rPr>
                      <m:t>𝐶</m:t>
                    </m:r>
                    <m:r>
                      <a:rPr lang="es-AR" sz="2000" i="1">
                        <a:latin typeface="Cambria Math" panose="02040503050406030204" pitchFamily="18" charset="0"/>
                      </a:rPr>
                      <m:t>=96 </m:t>
                    </m:r>
                    <m:r>
                      <a:rPr lang="es-AR" sz="2000" i="1">
                        <a:latin typeface="Cambria Math" panose="02040503050406030204" pitchFamily="18" charset="0"/>
                      </a:rPr>
                      <m:t>𝑥</m:t>
                    </m:r>
                    <m:r>
                      <a:rPr lang="es-AR" sz="2000" i="1">
                        <a:latin typeface="Cambria Math" panose="02040503050406030204" pitchFamily="18" charset="0"/>
                      </a:rPr>
                      <m:t> </m:t>
                    </m:r>
                    <m:sSup>
                      <m:sSupPr>
                        <m:ctrlPr>
                          <a:rPr lang="es-AR" sz="2000" i="1">
                            <a:latin typeface="Cambria Math" panose="02040503050406030204" pitchFamily="18" charset="0"/>
                          </a:rPr>
                        </m:ctrlPr>
                      </m:sSupPr>
                      <m:e>
                        <m:r>
                          <a:rPr lang="es-AR" sz="2000" i="1">
                            <a:latin typeface="Cambria Math" panose="02040503050406030204" pitchFamily="18" charset="0"/>
                          </a:rPr>
                          <m:t>2</m:t>
                        </m:r>
                      </m:e>
                      <m:sup>
                        <m:r>
                          <a:rPr lang="es-AR" sz="2000" i="1">
                            <a:latin typeface="Cambria Math" panose="02040503050406030204" pitchFamily="18" charset="0"/>
                          </a:rPr>
                          <m:t>𝑚𝑜𝑑𝑜</m:t>
                        </m:r>
                        <m:r>
                          <a:rPr lang="es-AR" sz="2000" i="1">
                            <a:latin typeface="Cambria Math" panose="02040503050406030204" pitchFamily="18" charset="0"/>
                          </a:rPr>
                          <m:t>−1</m:t>
                        </m:r>
                      </m:sup>
                    </m:sSup>
                  </m:oMath>
                </a14:m>
                <a:r>
                  <a:rPr lang="es-AR" sz="2000" dirty="0">
                    <a:latin typeface="Times New Roman" panose="02020603050405020304" pitchFamily="18" charset="0"/>
                    <a:cs typeface="Times New Roman" panose="02020603050405020304" pitchFamily="18" charset="0"/>
                  </a:rPr>
                  <a:t> la cantidad de portadoras de datos en cada segmento; k representa el número de segmento, que toma valores entre cero y la cantidad de segmentos que utiliza cierta modulación (diferencial o coherente), menos uno.</a:t>
                </a:r>
              </a:p>
              <a:p>
                <a:pPr marL="114300" indent="0" algn="just">
                  <a:buNone/>
                </a:pPr>
                <a:r>
                  <a:rPr lang="es-AR" sz="2000" dirty="0">
                    <a:latin typeface="Times New Roman" panose="02020603050405020304" pitchFamily="18" charset="0"/>
                    <a:cs typeface="Times New Roman" panose="02020603050405020304" pitchFamily="18" charset="0"/>
                  </a:rPr>
                  <a:t>Para el caso de recepción parcial esta rotación no tiene ningún efecto</a:t>
                </a:r>
                <a:r>
                  <a:rPr lang="es-MX" sz="2000" dirty="0">
                    <a:latin typeface="Times New Roman" panose="02020603050405020304" pitchFamily="18" charset="0"/>
                    <a:cs typeface="Times New Roman" panose="02020603050405020304" pitchFamily="18" charset="0"/>
                  </a:rPr>
                  <a:t>, ya que en la ecuación anterior, k vale siempre cero.</a:t>
                </a:r>
                <a:endParaRPr lang="es-AR" sz="2000" dirty="0">
                  <a:latin typeface="Times New Roman" panose="02020603050405020304" pitchFamily="18" charset="0"/>
                  <a:cs typeface="Times New Roman" panose="02020603050405020304" pitchFamily="18" charset="0"/>
                </a:endParaRPr>
              </a:p>
              <a:p>
                <a:pPr marL="114300" indent="0" algn="just">
                  <a:buNone/>
                </a:pPr>
                <a:r>
                  <a:rPr lang="es-AR" sz="2000" dirty="0">
                    <a:latin typeface="Times New Roman" panose="02020603050405020304" pitchFamily="18" charset="0"/>
                    <a:cs typeface="Times New Roman" panose="02020603050405020304" pitchFamily="18" charset="0"/>
                  </a:rPr>
                  <a:t>El segundo paso del entrelazamiento intra-segmentos es la aleatorización de símbolos.</a:t>
                </a:r>
              </a:p>
            </p:txBody>
          </p:sp>
        </mc:Choice>
        <mc:Fallback xmlns="">
          <p:sp>
            <p:nvSpPr>
              <p:cNvPr id="7" name="CuadroTexto 6">
                <a:extLst>
                  <a:ext uri="{FF2B5EF4-FFF2-40B4-BE49-F238E27FC236}">
                    <a16:creationId xmlns:a16="http://schemas.microsoft.com/office/drawing/2014/main" id="{7443F6CD-BA07-47CA-8963-79F2D9B785DC}"/>
                  </a:ext>
                </a:extLst>
              </p:cNvPr>
              <p:cNvSpPr txBox="1">
                <a:spLocks noRot="1" noChangeAspect="1" noMove="1" noResize="1" noEditPoints="1" noAdjustHandles="1" noChangeArrowheads="1" noChangeShapeType="1" noTextEdit="1"/>
              </p:cNvSpPr>
              <p:nvPr/>
            </p:nvSpPr>
            <p:spPr>
              <a:xfrm>
                <a:off x="304800" y="2127618"/>
                <a:ext cx="11582400" cy="2602764"/>
              </a:xfrm>
              <a:prstGeom prst="rect">
                <a:avLst/>
              </a:prstGeom>
              <a:blipFill>
                <a:blip r:embed="rId3"/>
                <a:stretch>
                  <a:fillRect t="-1171" r="-526" b="-3279"/>
                </a:stretch>
              </a:blipFill>
            </p:spPr>
            <p:txBody>
              <a:bodyPr/>
              <a:lstStyle/>
              <a:p>
                <a:r>
                  <a:rPr lang="es-AR">
                    <a:noFill/>
                  </a:rPr>
                  <a:t> </a:t>
                </a:r>
              </a:p>
            </p:txBody>
          </p:sp>
        </mc:Fallback>
      </mc:AlternateContent>
    </p:spTree>
    <p:extLst>
      <p:ext uri="{BB962C8B-B14F-4D97-AF65-F5344CB8AC3E}">
        <p14:creationId xmlns:p14="http://schemas.microsoft.com/office/powerpoint/2010/main" val="3491432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03F55-D8E3-4036-9F53-53E82D75BC62}"/>
              </a:ext>
            </a:extLst>
          </p:cNvPr>
          <p:cNvSpPr>
            <a:spLocks noGrp="1"/>
          </p:cNvSpPr>
          <p:nvPr>
            <p:ph type="title"/>
          </p:nvPr>
        </p:nvSpPr>
        <p:spPr>
          <a:xfrm>
            <a:off x="2746663" y="0"/>
            <a:ext cx="6516687" cy="1030289"/>
          </a:xfrm>
        </p:spPr>
        <p:txBody>
          <a:bodyPr/>
          <a:lstStyle/>
          <a:p>
            <a:r>
              <a:rPr lang="es-ES" dirty="0"/>
              <a:t>Estructura de cuadro OFDM</a:t>
            </a:r>
            <a:endParaRPr lang="es-AR" dirty="0"/>
          </a:p>
        </p:txBody>
      </p:sp>
      <p:sp>
        <p:nvSpPr>
          <p:cNvPr id="7" name="CuadroTexto 6">
            <a:extLst>
              <a:ext uri="{FF2B5EF4-FFF2-40B4-BE49-F238E27FC236}">
                <a16:creationId xmlns:a16="http://schemas.microsoft.com/office/drawing/2014/main" id="{37138FAF-554E-428C-AF54-4FE3B6B1B065}"/>
              </a:ext>
            </a:extLst>
          </p:cNvPr>
          <p:cNvSpPr txBox="1"/>
          <p:nvPr/>
        </p:nvSpPr>
        <p:spPr>
          <a:xfrm>
            <a:off x="998572" y="1030289"/>
            <a:ext cx="10012867" cy="1938992"/>
          </a:xfrm>
          <a:prstGeom prst="rect">
            <a:avLst/>
          </a:prstGeom>
          <a:noFill/>
        </p:spPr>
        <p:txBody>
          <a:bodyPr wrap="square">
            <a:spAutoFit/>
          </a:bodyPr>
          <a:lstStyle/>
          <a:p>
            <a:pPr marL="114300" algn="just"/>
            <a:r>
              <a:rPr lang="es-MX" sz="2000" dirty="0">
                <a:latin typeface="Times New Roman" panose="02020603050405020304" pitchFamily="18" charset="0"/>
                <a:cs typeface="Times New Roman" panose="02020603050405020304" pitchFamily="18" charset="0"/>
                <a:sym typeface="Quicksand"/>
              </a:rPr>
              <a:t>Las SP son agregadas una cada 12 y desplazadas tres hacia la derecha en cada nuevo símbolo OFDM. Cada de cuatro símbolos vuelven a su posición original.</a:t>
            </a:r>
          </a:p>
          <a:p>
            <a:pPr marL="114300" algn="just"/>
            <a:r>
              <a:rPr lang="es-MX" sz="2000" dirty="0">
                <a:latin typeface="Times New Roman" panose="02020603050405020304" pitchFamily="18" charset="0"/>
                <a:cs typeface="Times New Roman" panose="02020603050405020304" pitchFamily="18" charset="0"/>
                <a:sym typeface="Quicksand"/>
              </a:rPr>
              <a:t>La primera portadora dispersa en asignarse debe ser en la posición cero del primer símbolo OFDM del cuadro, luego se debe continuar construyendo. Estas portadoras son utilizadas para estimar el canal en recepción y es por eso que se busca que varíen su posición tanto en frecuencia como en el tiempo.</a:t>
            </a:r>
            <a:endParaRPr lang="es-AR" sz="2000" dirty="0">
              <a:latin typeface="Times New Roman" panose="02020603050405020304" pitchFamily="18" charset="0"/>
              <a:cs typeface="Times New Roman" panose="02020603050405020304" pitchFamily="18" charset="0"/>
              <a:sym typeface="Quicksand"/>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DD9E8D9-1412-46D1-B983-D28B7C2FE307}"/>
                  </a:ext>
                </a:extLst>
              </p:cNvPr>
              <p:cNvSpPr txBox="1"/>
              <p:nvPr/>
            </p:nvSpPr>
            <p:spPr>
              <a:xfrm>
                <a:off x="7158325" y="4173540"/>
                <a:ext cx="4210050" cy="1654171"/>
              </a:xfrm>
              <a:prstGeom prst="rect">
                <a:avLst/>
              </a:prstGeom>
              <a:noFill/>
            </p:spPr>
            <p:txBody>
              <a:bodyPr wrap="square">
                <a:spAutoFit/>
              </a:bodyPr>
              <a:lstStyle/>
              <a:p>
                <a:pPr marL="114300" indent="0" algn="just">
                  <a:buNone/>
                </a:pPr>
                <a:r>
                  <a:rPr lang="es-MX" sz="2000" dirty="0">
                    <a:latin typeface="Times New Roman" panose="02020603050405020304" pitchFamily="18" charset="0"/>
                    <a:cs typeface="Times New Roman" panose="02020603050405020304" pitchFamily="18" charset="0"/>
                  </a:rPr>
                  <a:t>Se agregarán </a:t>
                </a:r>
                <a14:m>
                  <m:oMath xmlns:m="http://schemas.openxmlformats.org/officeDocument/2006/math">
                    <m:r>
                      <a:rPr lang="es-AR" sz="2000">
                        <a:latin typeface="Cambria Math" panose="02040503050406030204" pitchFamily="18" charset="0"/>
                        <a:cs typeface="Times New Roman" panose="02020603050405020304" pitchFamily="18" charset="0"/>
                      </a:rPr>
                      <m:t>2 </m:t>
                    </m:r>
                    <m:r>
                      <a:rPr lang="es-AR" sz="2000">
                        <a:latin typeface="Cambria Math" panose="02040503050406030204" pitchFamily="18" charset="0"/>
                        <a:cs typeface="Times New Roman" panose="02020603050405020304" pitchFamily="18" charset="0"/>
                      </a:rPr>
                      <m:t>𝑥</m:t>
                    </m:r>
                    <m:r>
                      <a:rPr lang="es-AR" sz="2000">
                        <a:latin typeface="Cambria Math" panose="02040503050406030204" pitchFamily="18" charset="0"/>
                        <a:cs typeface="Times New Roman" panose="02020603050405020304" pitchFamily="18" charset="0"/>
                      </a:rPr>
                      <m:t> </m:t>
                    </m:r>
                    <m:sSup>
                      <m:sSupPr>
                        <m:ctrlPr>
                          <a:rPr lang="es-AR" sz="2000" i="1">
                            <a:latin typeface="Cambria Math" panose="02040503050406030204" pitchFamily="18" charset="0"/>
                            <a:cs typeface="Times New Roman" panose="02020603050405020304" pitchFamily="18" charset="0"/>
                          </a:rPr>
                        </m:ctrlPr>
                      </m:sSupPr>
                      <m:e>
                        <m:r>
                          <a:rPr lang="es-AR" sz="2000">
                            <a:latin typeface="Cambria Math" panose="02040503050406030204" pitchFamily="18" charset="0"/>
                            <a:cs typeface="Times New Roman" panose="02020603050405020304" pitchFamily="18" charset="0"/>
                          </a:rPr>
                          <m:t>2</m:t>
                        </m:r>
                      </m:e>
                      <m:sup>
                        <m:r>
                          <a:rPr lang="es-AR" sz="2000">
                            <a:latin typeface="Cambria Math" panose="02040503050406030204" pitchFamily="18" charset="0"/>
                            <a:cs typeface="Times New Roman" panose="02020603050405020304" pitchFamily="18" charset="0"/>
                          </a:rPr>
                          <m:t>𝑚𝑜𝑑𝑜</m:t>
                        </m:r>
                        <m:r>
                          <a:rPr lang="es-AR" sz="2000">
                            <a:latin typeface="Cambria Math" panose="02040503050406030204" pitchFamily="18" charset="0"/>
                            <a:cs typeface="Times New Roman" panose="02020603050405020304" pitchFamily="18" charset="0"/>
                          </a:rPr>
                          <m:t>−1</m:t>
                        </m:r>
                      </m:sup>
                    </m:sSup>
                  </m:oMath>
                </a14:m>
                <a:r>
                  <a:rPr lang="es-MX" sz="2000" dirty="0">
                    <a:latin typeface="Times New Roman" panose="02020603050405020304" pitchFamily="18" charset="0"/>
                    <a:cs typeface="Times New Roman" panose="02020603050405020304" pitchFamily="18" charset="0"/>
                  </a:rPr>
                  <a:t> portadoras auxiliares y </a:t>
                </a:r>
                <a14:m>
                  <m:oMath xmlns:m="http://schemas.openxmlformats.org/officeDocument/2006/math">
                    <m:sSup>
                      <m:sSupPr>
                        <m:ctrlPr>
                          <a:rPr lang="es-MX" sz="2000" i="1">
                            <a:latin typeface="Cambria Math" panose="02040503050406030204" pitchFamily="18" charset="0"/>
                            <a:cs typeface="Times New Roman" panose="02020603050405020304" pitchFamily="18" charset="0"/>
                          </a:rPr>
                        </m:ctrlPr>
                      </m:sSupPr>
                      <m:e>
                        <m:r>
                          <a:rPr lang="es-AR" sz="2000">
                            <a:latin typeface="Cambria Math" panose="02040503050406030204" pitchFamily="18" charset="0"/>
                            <a:cs typeface="Times New Roman" panose="02020603050405020304" pitchFamily="18" charset="0"/>
                          </a:rPr>
                          <m:t>2</m:t>
                        </m:r>
                      </m:e>
                      <m:sup>
                        <m:r>
                          <a:rPr lang="es-AR" sz="2000">
                            <a:latin typeface="Cambria Math" panose="02040503050406030204" pitchFamily="18" charset="0"/>
                            <a:cs typeface="Times New Roman" panose="02020603050405020304" pitchFamily="18" charset="0"/>
                          </a:rPr>
                          <m:t>𝑚𝑜𝑑𝑜</m:t>
                        </m:r>
                        <m:r>
                          <a:rPr lang="es-AR" sz="2000">
                            <a:latin typeface="Cambria Math" panose="02040503050406030204" pitchFamily="18" charset="0"/>
                            <a:cs typeface="Times New Roman" panose="02020603050405020304" pitchFamily="18" charset="0"/>
                          </a:rPr>
                          <m:t>−1</m:t>
                        </m:r>
                      </m:sup>
                    </m:sSup>
                  </m:oMath>
                </a14:m>
                <a:r>
                  <a:rPr lang="es-MX" sz="2000" dirty="0">
                    <a:latin typeface="Times New Roman" panose="02020603050405020304" pitchFamily="18" charset="0"/>
                    <a:cs typeface="Times New Roman" panose="02020603050405020304" pitchFamily="18" charset="0"/>
                  </a:rPr>
                  <a:t> portadoras TMCC a cada uno de los segmentos. Estas portadoras tendrán posiciones fijas, distintas para cada segmento.</a:t>
                </a:r>
                <a:endParaRPr lang="es-AR" sz="2000" dirty="0">
                  <a:latin typeface="Times New Roman" panose="02020603050405020304" pitchFamily="18"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4DD9E8D9-1412-46D1-B983-D28B7C2FE307}"/>
                  </a:ext>
                </a:extLst>
              </p:cNvPr>
              <p:cNvSpPr txBox="1">
                <a:spLocks noRot="1" noChangeAspect="1" noMove="1" noResize="1" noEditPoints="1" noAdjustHandles="1" noChangeArrowheads="1" noChangeShapeType="1" noTextEdit="1"/>
              </p:cNvSpPr>
              <p:nvPr/>
            </p:nvSpPr>
            <p:spPr>
              <a:xfrm>
                <a:off x="7158325" y="4173540"/>
                <a:ext cx="4210050" cy="1654171"/>
              </a:xfrm>
              <a:prstGeom prst="rect">
                <a:avLst/>
              </a:prstGeom>
              <a:blipFill>
                <a:blip r:embed="rId3"/>
                <a:stretch>
                  <a:fillRect t="-1476" r="-1447" b="-5904"/>
                </a:stretch>
              </a:blipFill>
            </p:spPr>
            <p:txBody>
              <a:bodyPr/>
              <a:lstStyle/>
              <a:p>
                <a:r>
                  <a:rPr lang="es-AR">
                    <a:noFill/>
                  </a:rPr>
                  <a:t> </a:t>
                </a:r>
              </a:p>
            </p:txBody>
          </p:sp>
        </mc:Fallback>
      </mc:AlternateContent>
      <p:pic>
        <p:nvPicPr>
          <p:cNvPr id="13" name="Imagen 12">
            <a:extLst>
              <a:ext uri="{FF2B5EF4-FFF2-40B4-BE49-F238E27FC236}">
                <a16:creationId xmlns:a16="http://schemas.microsoft.com/office/drawing/2014/main" id="{ACDE2031-0199-4CB4-A194-31F6954FF9E9}"/>
              </a:ext>
            </a:extLst>
          </p:cNvPr>
          <p:cNvPicPr>
            <a:picLocks noChangeAspect="1"/>
          </p:cNvPicPr>
          <p:nvPr/>
        </p:nvPicPr>
        <p:blipFill>
          <a:blip r:embed="rId4"/>
          <a:stretch>
            <a:fillRect/>
          </a:stretch>
        </p:blipFill>
        <p:spPr>
          <a:xfrm>
            <a:off x="998572" y="3186112"/>
            <a:ext cx="6172200" cy="2924175"/>
          </a:xfrm>
          <a:prstGeom prst="rect">
            <a:avLst/>
          </a:prstGeom>
        </p:spPr>
      </p:pic>
    </p:spTree>
    <p:extLst>
      <p:ext uri="{BB962C8B-B14F-4D97-AF65-F5344CB8AC3E}">
        <p14:creationId xmlns:p14="http://schemas.microsoft.com/office/powerpoint/2010/main" val="1621584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F30CB-5E27-43D0-B6BC-CB336513A086}"/>
              </a:ext>
            </a:extLst>
          </p:cNvPr>
          <p:cNvSpPr>
            <a:spLocks noGrp="1"/>
          </p:cNvSpPr>
          <p:nvPr>
            <p:ph type="title"/>
          </p:nvPr>
        </p:nvSpPr>
        <p:spPr>
          <a:xfrm>
            <a:off x="4028281" y="0"/>
            <a:ext cx="4135437" cy="961292"/>
          </a:xfrm>
        </p:spPr>
        <p:txBody>
          <a:bodyPr/>
          <a:lstStyle/>
          <a:p>
            <a:r>
              <a:rPr lang="es-ES" dirty="0"/>
              <a:t>Portadora tmcc</a:t>
            </a:r>
            <a:endParaRPr lang="es-AR" dirty="0"/>
          </a:p>
        </p:txBody>
      </p:sp>
      <p:sp>
        <p:nvSpPr>
          <p:cNvPr id="8" name="CuadroTexto 7">
            <a:extLst>
              <a:ext uri="{FF2B5EF4-FFF2-40B4-BE49-F238E27FC236}">
                <a16:creationId xmlns:a16="http://schemas.microsoft.com/office/drawing/2014/main" id="{4A254FEA-12BB-4F15-B48C-D670200176B6}"/>
              </a:ext>
            </a:extLst>
          </p:cNvPr>
          <p:cNvSpPr txBox="1"/>
          <p:nvPr/>
        </p:nvSpPr>
        <p:spPr>
          <a:xfrm>
            <a:off x="866774" y="961292"/>
            <a:ext cx="10458450" cy="4093428"/>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Esta portadora es quien se encarga de transmitir toda la información jerárquica que dentro de un cuadro de multiplex acarreaba el paquete IIP. </a:t>
            </a:r>
            <a:r>
              <a:rPr lang="es-ES" sz="2000" dirty="0">
                <a:latin typeface="Times New Roman" panose="02020603050405020304" pitchFamily="18" charset="0"/>
                <a:cs typeface="Times New Roman" panose="02020603050405020304" pitchFamily="18" charset="0"/>
              </a:rPr>
              <a:t>La señal de sincronismo es una palabra de 16 bits cuyos valores alternan cuadro a cuadro entre w0 = 0011010111101110 y w1 = 1100101000010001. Los bits de la portadora son contantes en el tiempo. Esta palabra es utilizada para detectar el comienzo de un cuadro OFDM.</a:t>
            </a:r>
          </a:p>
          <a:p>
            <a:pPr algn="just"/>
            <a:r>
              <a:rPr lang="es-ES" sz="2000" dirty="0">
                <a:latin typeface="Times New Roman" panose="02020603050405020304" pitchFamily="18" charset="0"/>
                <a:cs typeface="Times New Roman" panose="02020603050405020304" pitchFamily="18" charset="0"/>
              </a:rPr>
              <a:t>Los bits de identificación del tipo de segmento pueden tomar los valores 111, para modulación diferencial, o 000 para modulación coherente. los bits de información TMCC se especifica si corresponde la recepción parcial, y para cada capa jerárquica, el esquema de modulación, la tasa de código convolucional, la profundidad del entrelazamiento temporal y la cantidad de segmentos correspondientes. Los  últimos bits sirven de paridad para los bits de información</a:t>
            </a:r>
          </a:p>
          <a:p>
            <a:pPr algn="just"/>
            <a:r>
              <a:rPr lang="es-ES" sz="2000" dirty="0">
                <a:latin typeface="Times New Roman" panose="02020603050405020304" pitchFamily="18" charset="0"/>
                <a:cs typeface="Times New Roman" panose="02020603050405020304" pitchFamily="18" charset="0"/>
              </a:rPr>
              <a:t>TMCC, ya que tal información es de vital importancia para que el receptor pueda funcionar correctamente.</a:t>
            </a:r>
          </a:p>
          <a:p>
            <a:endParaRPr lang="es-AR" sz="2000"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E118D481-8917-4ABA-A855-5E03B2A6C2F1}"/>
              </a:ext>
            </a:extLst>
          </p:cNvPr>
          <p:cNvPicPr>
            <a:picLocks noChangeAspect="1"/>
          </p:cNvPicPr>
          <p:nvPr/>
        </p:nvPicPr>
        <p:blipFill>
          <a:blip r:embed="rId3"/>
          <a:stretch>
            <a:fillRect/>
          </a:stretch>
        </p:blipFill>
        <p:spPr>
          <a:xfrm>
            <a:off x="3183905" y="4654897"/>
            <a:ext cx="5502895" cy="1685197"/>
          </a:xfrm>
          <a:prstGeom prst="rect">
            <a:avLst/>
          </a:prstGeom>
        </p:spPr>
      </p:pic>
    </p:spTree>
    <p:extLst>
      <p:ext uri="{BB962C8B-B14F-4D97-AF65-F5344CB8AC3E}">
        <p14:creationId xmlns:p14="http://schemas.microsoft.com/office/powerpoint/2010/main" val="238713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6BC19-6724-41B1-916E-936787CBD2F5}"/>
              </a:ext>
            </a:extLst>
          </p:cNvPr>
          <p:cNvSpPr>
            <a:spLocks noGrp="1"/>
          </p:cNvSpPr>
          <p:nvPr>
            <p:ph type="title"/>
          </p:nvPr>
        </p:nvSpPr>
        <p:spPr>
          <a:xfrm>
            <a:off x="1638300" y="685562"/>
            <a:ext cx="9221787" cy="1215534"/>
          </a:xfrm>
        </p:spPr>
        <p:txBody>
          <a:bodyPr/>
          <a:lstStyle/>
          <a:p>
            <a:r>
              <a:rPr lang="pt-BR" dirty="0"/>
              <a:t>Transformada rápida inversa de Fourier</a:t>
            </a:r>
            <a:endParaRPr lang="es-AR" dirty="0"/>
          </a:p>
        </p:txBody>
      </p:sp>
      <p:pic>
        <p:nvPicPr>
          <p:cNvPr id="5" name="Marcador de contenido 4">
            <a:extLst>
              <a:ext uri="{FF2B5EF4-FFF2-40B4-BE49-F238E27FC236}">
                <a16:creationId xmlns:a16="http://schemas.microsoft.com/office/drawing/2014/main" id="{87466396-2032-4321-B025-A26445B33D38}"/>
              </a:ext>
            </a:extLst>
          </p:cNvPr>
          <p:cNvPicPr>
            <a:picLocks noGrp="1" noChangeAspect="1"/>
          </p:cNvPicPr>
          <p:nvPr>
            <p:ph idx="1"/>
          </p:nvPr>
        </p:nvPicPr>
        <p:blipFill>
          <a:blip r:embed="rId2"/>
          <a:stretch>
            <a:fillRect/>
          </a:stretch>
        </p:blipFill>
        <p:spPr>
          <a:xfrm>
            <a:off x="1718468" y="3162300"/>
            <a:ext cx="6143625" cy="1371600"/>
          </a:xfrm>
        </p:spPr>
      </p:pic>
      <p:sp>
        <p:nvSpPr>
          <p:cNvPr id="6" name="CuadroTexto 5">
            <a:extLst>
              <a:ext uri="{FF2B5EF4-FFF2-40B4-BE49-F238E27FC236}">
                <a16:creationId xmlns:a16="http://schemas.microsoft.com/office/drawing/2014/main" id="{6706BCCD-AE34-4DBA-AB2C-E19844717931}"/>
              </a:ext>
            </a:extLst>
          </p:cNvPr>
          <p:cNvSpPr txBox="1"/>
          <p:nvPr/>
        </p:nvSpPr>
        <p:spPr>
          <a:xfrm>
            <a:off x="1638300" y="1993429"/>
            <a:ext cx="8801894" cy="707886"/>
          </a:xfrm>
          <a:prstGeom prst="rect">
            <a:avLst/>
          </a:prstGeom>
          <a:noFill/>
        </p:spPr>
        <p:txBody>
          <a:bodyPr wrap="square" rtlCol="0">
            <a:spAutoFit/>
          </a:bodyPr>
          <a:lstStyle/>
          <a:p>
            <a:r>
              <a:rPr lang="es-AR" sz="2000" dirty="0">
                <a:latin typeface="Times New Roman" panose="02020603050405020304" pitchFamily="18" charset="0"/>
                <a:cs typeface="Times New Roman" panose="02020603050405020304" pitchFamily="18" charset="0"/>
              </a:rPr>
              <a:t>Luego </a:t>
            </a:r>
            <a:r>
              <a:rPr lang="es-ES" sz="2000" dirty="0">
                <a:latin typeface="Times New Roman" panose="02020603050405020304" pitchFamily="18" charset="0"/>
                <a:cs typeface="Times New Roman" panose="02020603050405020304" pitchFamily="18" charset="0"/>
              </a:rPr>
              <a:t>armar la estructura de cuadro OFDM, </a:t>
            </a:r>
            <a:r>
              <a:rPr lang="es-AR" sz="2000" dirty="0">
                <a:latin typeface="Times New Roman" panose="02020603050405020304" pitchFamily="18" charset="0"/>
                <a:cs typeface="Times New Roman" panose="02020603050405020304" pitchFamily="18" charset="0"/>
              </a:rPr>
              <a:t>debe computarse para cada símbolo OFDM, la transformada rápida inversa de Fourier</a:t>
            </a:r>
          </a:p>
        </p:txBody>
      </p:sp>
      <p:sp>
        <p:nvSpPr>
          <p:cNvPr id="7" name="CuadroTexto 6">
            <a:extLst>
              <a:ext uri="{FF2B5EF4-FFF2-40B4-BE49-F238E27FC236}">
                <a16:creationId xmlns:a16="http://schemas.microsoft.com/office/drawing/2014/main" id="{7CC255A3-8503-413B-A005-B1E53A827BB7}"/>
              </a:ext>
            </a:extLst>
          </p:cNvPr>
          <p:cNvSpPr txBox="1"/>
          <p:nvPr/>
        </p:nvSpPr>
        <p:spPr>
          <a:xfrm>
            <a:off x="8982868" y="3663434"/>
            <a:ext cx="3448050" cy="369332"/>
          </a:xfrm>
          <a:prstGeom prst="rect">
            <a:avLst/>
          </a:prstGeom>
          <a:noFill/>
        </p:spPr>
        <p:txBody>
          <a:bodyPr wrap="square" rtlCol="0">
            <a:spAutoFit/>
          </a:bodyPr>
          <a:lstStyle/>
          <a:p>
            <a:r>
              <a:rPr lang="es-ES" dirty="0"/>
              <a:t>Arreglo de los segmentos OFDM</a:t>
            </a:r>
            <a:endParaRPr lang="es-AR" dirty="0"/>
          </a:p>
        </p:txBody>
      </p:sp>
      <p:cxnSp>
        <p:nvCxnSpPr>
          <p:cNvPr id="9" name="Conector recto de flecha 8">
            <a:extLst>
              <a:ext uri="{FF2B5EF4-FFF2-40B4-BE49-F238E27FC236}">
                <a16:creationId xmlns:a16="http://schemas.microsoft.com/office/drawing/2014/main" id="{DED94448-BC00-4909-A8D5-72B5C5C22A9B}"/>
              </a:ext>
            </a:extLst>
          </p:cNvPr>
          <p:cNvCxnSpPr>
            <a:cxnSpLocks/>
            <a:stCxn id="5" idx="3"/>
          </p:cNvCxnSpPr>
          <p:nvPr/>
        </p:nvCxnSpPr>
        <p:spPr>
          <a:xfrm>
            <a:off x="7862093" y="3848100"/>
            <a:ext cx="1115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1DE651BF-752E-4C41-A714-3444F9F64846}"/>
              </a:ext>
            </a:extLst>
          </p:cNvPr>
          <p:cNvSpPr txBox="1"/>
          <p:nvPr/>
        </p:nvSpPr>
        <p:spPr>
          <a:xfrm>
            <a:off x="1638300" y="4865077"/>
            <a:ext cx="8648700" cy="1631216"/>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El segmento cero debe ser posicionado en el centro de la banda, y los demás son agregados en orden creciente sucesivamente a la izquierda y la derecha (observando la imagen si es impar se ubica a la izquierda y si es par a la derecha). A la derecha del espectro, se agrega siempre un piloto continuo constante con modulación BPSK (final del canal). </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003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5439395-766E-43A3-BCEB-1BAC4CF0488B}"/>
                  </a:ext>
                </a:extLst>
              </p:cNvPr>
              <p:cNvSpPr>
                <a:spLocks noGrp="1"/>
              </p:cNvSpPr>
              <p:nvPr>
                <p:ph idx="1"/>
              </p:nvPr>
            </p:nvSpPr>
            <p:spPr>
              <a:xfrm>
                <a:off x="1370012" y="948531"/>
                <a:ext cx="9905999" cy="3541714"/>
              </a:xfrm>
            </p:spPr>
            <p:txBody>
              <a:bodyPr>
                <a:normAutofit fontScale="92500" lnSpcReduction="10000"/>
              </a:bodyPr>
              <a:lstStyle/>
              <a:p>
                <a:pPr marL="0" indent="0" algn="just">
                  <a:buNone/>
                </a:pPr>
                <a:r>
                  <a:rPr lang="es-MX" dirty="0">
                    <a:solidFill>
                      <a:schemeClr val="lt1"/>
                    </a:solidFill>
                    <a:latin typeface="Times New Roman" panose="02020603050405020304" pitchFamily="18" charset="0"/>
                    <a:cs typeface="Times New Roman" panose="02020603050405020304" pitchFamily="18" charset="0"/>
                  </a:rPr>
                  <a:t>Por la existencia de este piloto continuo, la cantidad total de portadoras activas en los 13 segmentos, </a:t>
                </a:r>
                <a:r>
                  <a:rPr lang="es-MX" dirty="0" err="1">
                    <a:solidFill>
                      <a:schemeClr val="lt1"/>
                    </a:solidFill>
                    <a:latin typeface="Times New Roman" panose="02020603050405020304" pitchFamily="18" charset="0"/>
                    <a:cs typeface="Times New Roman" panose="02020603050405020304" pitchFamily="18" charset="0"/>
                  </a:rPr>
                  <a:t>Na</a:t>
                </a:r>
                <a:r>
                  <a:rPr lang="es-MX" dirty="0">
                    <a:solidFill>
                      <a:schemeClr val="lt1"/>
                    </a:solidFill>
                    <a:latin typeface="Times New Roman" panose="02020603050405020304" pitchFamily="18" charset="0"/>
                    <a:cs typeface="Times New Roman" panose="02020603050405020304" pitchFamily="18" charset="0"/>
                  </a:rPr>
                  <a:t>, para cada modo de transmisión será</a:t>
                </a:r>
              </a:p>
              <a:p>
                <a:pPr marL="0" indent="0" algn="just">
                  <a:buNone/>
                </a:pPr>
                <a14:m>
                  <m:oMathPara xmlns:m="http://schemas.openxmlformats.org/officeDocument/2006/math">
                    <m:oMathParaPr>
                      <m:jc m:val="centerGroup"/>
                    </m:oMathParaPr>
                    <m:oMath xmlns:m="http://schemas.openxmlformats.org/officeDocument/2006/math">
                      <m:sSub>
                        <m:sSubPr>
                          <m:ctrlPr>
                            <a:rPr lang="es-AR" i="1" smtClean="0">
                              <a:solidFill>
                                <a:schemeClr val="lt1"/>
                              </a:solidFill>
                              <a:latin typeface="Cambria Math" panose="02040503050406030204" pitchFamily="18" charset="0"/>
                            </a:rPr>
                          </m:ctrlPr>
                        </m:sSubPr>
                        <m:e>
                          <m:r>
                            <a:rPr lang="es-AR" b="0" i="1" smtClean="0">
                              <a:solidFill>
                                <a:schemeClr val="lt1"/>
                              </a:solidFill>
                              <a:latin typeface="Cambria Math" panose="02040503050406030204" pitchFamily="18" charset="0"/>
                            </a:rPr>
                            <m:t>𝑁</m:t>
                          </m:r>
                        </m:e>
                        <m:sub>
                          <m:r>
                            <a:rPr lang="es-AR" b="0" i="1" smtClean="0">
                              <a:solidFill>
                                <a:schemeClr val="lt1"/>
                              </a:solidFill>
                              <a:latin typeface="Cambria Math" panose="02040503050406030204" pitchFamily="18" charset="0"/>
                            </a:rPr>
                            <m:t>𝑎</m:t>
                          </m:r>
                        </m:sub>
                      </m:sSub>
                      <m:r>
                        <a:rPr lang="es-AR" b="0" i="1" smtClean="0">
                          <a:solidFill>
                            <a:schemeClr val="lt1"/>
                          </a:solidFill>
                          <a:latin typeface="Cambria Math" panose="02040503050406030204" pitchFamily="18" charset="0"/>
                        </a:rPr>
                        <m:t>=</m:t>
                      </m:r>
                      <m:d>
                        <m:dPr>
                          <m:ctrlPr>
                            <a:rPr lang="es-AR" b="0" i="1" smtClean="0">
                              <a:solidFill>
                                <a:schemeClr val="lt1"/>
                              </a:solidFill>
                              <a:latin typeface="Cambria Math" panose="02040503050406030204" pitchFamily="18" charset="0"/>
                            </a:rPr>
                          </m:ctrlPr>
                        </m:dPr>
                        <m:e>
                          <m:r>
                            <a:rPr lang="es-AR" b="0" i="1" smtClean="0">
                              <a:solidFill>
                                <a:schemeClr val="lt1"/>
                              </a:solidFill>
                              <a:latin typeface="Cambria Math" panose="02040503050406030204" pitchFamily="18" charset="0"/>
                            </a:rPr>
                            <m:t>108 </m:t>
                          </m:r>
                          <m:r>
                            <a:rPr lang="es-AR" b="0" i="1" smtClean="0">
                              <a:solidFill>
                                <a:schemeClr val="lt1"/>
                              </a:solidFill>
                              <a:latin typeface="Cambria Math" panose="02040503050406030204" pitchFamily="18" charset="0"/>
                            </a:rPr>
                            <m:t>𝑥</m:t>
                          </m:r>
                          <m:r>
                            <a:rPr lang="es-AR" b="0" i="1" smtClean="0">
                              <a:solidFill>
                                <a:schemeClr val="lt1"/>
                              </a:solidFill>
                              <a:latin typeface="Cambria Math" panose="02040503050406030204" pitchFamily="18" charset="0"/>
                            </a:rPr>
                            <m:t> </m:t>
                          </m:r>
                          <m:sSup>
                            <m:sSupPr>
                              <m:ctrlPr>
                                <a:rPr lang="es-AR" b="0" i="1" smtClean="0">
                                  <a:solidFill>
                                    <a:schemeClr val="lt1"/>
                                  </a:solidFill>
                                  <a:latin typeface="Cambria Math" panose="02040503050406030204" pitchFamily="18" charset="0"/>
                                </a:rPr>
                              </m:ctrlPr>
                            </m:sSupPr>
                            <m:e>
                              <m:r>
                                <a:rPr lang="es-AR" b="0" i="1" smtClean="0">
                                  <a:solidFill>
                                    <a:schemeClr val="lt1"/>
                                  </a:solidFill>
                                  <a:latin typeface="Cambria Math" panose="02040503050406030204" pitchFamily="18" charset="0"/>
                                </a:rPr>
                                <m:t>2</m:t>
                              </m:r>
                            </m:e>
                            <m:sup>
                              <m:r>
                                <a:rPr lang="es-AR" b="0" i="1" smtClean="0">
                                  <a:solidFill>
                                    <a:schemeClr val="lt1"/>
                                  </a:solidFill>
                                  <a:latin typeface="Cambria Math" panose="02040503050406030204" pitchFamily="18" charset="0"/>
                                </a:rPr>
                                <m:t>𝑚𝑜𝑑𝑜</m:t>
                              </m:r>
                              <m:r>
                                <a:rPr lang="es-AR" b="0" i="1" smtClean="0">
                                  <a:solidFill>
                                    <a:schemeClr val="lt1"/>
                                  </a:solidFill>
                                  <a:latin typeface="Cambria Math" panose="02040503050406030204" pitchFamily="18" charset="0"/>
                                </a:rPr>
                                <m:t>−1</m:t>
                              </m:r>
                            </m:sup>
                          </m:sSup>
                          <m:r>
                            <a:rPr lang="es-AR" b="0" i="1" smtClean="0">
                              <a:solidFill>
                                <a:schemeClr val="lt1"/>
                              </a:solidFill>
                              <a:latin typeface="Cambria Math" panose="02040503050406030204" pitchFamily="18" charset="0"/>
                            </a:rPr>
                            <m:t> </m:t>
                          </m:r>
                          <m:r>
                            <a:rPr lang="es-AR" b="0" i="1" smtClean="0">
                              <a:solidFill>
                                <a:schemeClr val="lt1"/>
                              </a:solidFill>
                              <a:latin typeface="Cambria Math" panose="02040503050406030204" pitchFamily="18" charset="0"/>
                            </a:rPr>
                            <m:t>𝑥</m:t>
                          </m:r>
                          <m:r>
                            <a:rPr lang="es-AR" b="0" i="1" smtClean="0">
                              <a:solidFill>
                                <a:schemeClr val="lt1"/>
                              </a:solidFill>
                              <a:latin typeface="Cambria Math" panose="02040503050406030204" pitchFamily="18" charset="0"/>
                            </a:rPr>
                            <m:t> 13</m:t>
                          </m:r>
                        </m:e>
                      </m:d>
                      <m:r>
                        <a:rPr lang="es-AR" b="0" i="1" smtClean="0">
                          <a:solidFill>
                            <a:schemeClr val="lt1"/>
                          </a:solidFill>
                          <a:latin typeface="Cambria Math" panose="02040503050406030204" pitchFamily="18" charset="0"/>
                        </a:rPr>
                        <m:t>+1</m:t>
                      </m:r>
                    </m:oMath>
                  </m:oMathPara>
                </a14:m>
                <a:endParaRPr lang="es-AR" b="0" dirty="0">
                  <a:solidFill>
                    <a:schemeClr val="lt1"/>
                  </a:solidFill>
                  <a:latin typeface="Times New Roman" panose="02020603050405020304" pitchFamily="18" charset="0"/>
                  <a:cs typeface="Times New Roman" panose="02020603050405020304" pitchFamily="18" charset="0"/>
                </a:endParaRPr>
              </a:p>
              <a:p>
                <a:pPr marL="0" indent="0" algn="just">
                  <a:buNone/>
                </a:pPr>
                <a:r>
                  <a:rPr lang="es-AR" dirty="0">
                    <a:solidFill>
                      <a:schemeClr val="lt1"/>
                    </a:solidFill>
                    <a:latin typeface="Times New Roman" panose="02020603050405020304" pitchFamily="18" charset="0"/>
                    <a:cs typeface="Times New Roman" panose="02020603050405020304" pitchFamily="18" charset="0"/>
                  </a:rPr>
                  <a:t>Por lo que será necesario agregar </a:t>
                </a:r>
                <a:r>
                  <a:rPr lang="es-AR" dirty="0" err="1">
                    <a:solidFill>
                      <a:schemeClr val="lt1"/>
                    </a:solidFill>
                    <a:latin typeface="Times New Roman" panose="02020603050405020304" pitchFamily="18" charset="0"/>
                    <a:cs typeface="Times New Roman" panose="02020603050405020304" pitchFamily="18" charset="0"/>
                  </a:rPr>
                  <a:t>zero-padding</a:t>
                </a:r>
                <a:r>
                  <a:rPr lang="es-AR" dirty="0">
                    <a:solidFill>
                      <a:schemeClr val="lt1"/>
                    </a:solidFill>
                    <a:latin typeface="Times New Roman" panose="02020603050405020304" pitchFamily="18" charset="0"/>
                    <a:cs typeface="Times New Roman" panose="02020603050405020304" pitchFamily="18" charset="0"/>
                  </a:rPr>
                  <a:t> a la hora de calcular la IFFT, que requerirá de </a:t>
                </a:r>
                <a14:m>
                  <m:oMath xmlns:m="http://schemas.openxmlformats.org/officeDocument/2006/math">
                    <m:sSup>
                      <m:sSupPr>
                        <m:ctrlPr>
                          <a:rPr lang="es-AR" i="1" smtClean="0">
                            <a:solidFill>
                              <a:schemeClr val="lt1"/>
                            </a:solidFill>
                            <a:latin typeface="Cambria Math" panose="02040503050406030204" pitchFamily="18" charset="0"/>
                          </a:rPr>
                        </m:ctrlPr>
                      </m:sSupPr>
                      <m:e>
                        <m:r>
                          <a:rPr lang="es-AR" b="0" i="1" smtClean="0">
                            <a:solidFill>
                              <a:schemeClr val="lt1"/>
                            </a:solidFill>
                            <a:latin typeface="Cambria Math" panose="02040503050406030204" pitchFamily="18" charset="0"/>
                          </a:rPr>
                          <m:t>2</m:t>
                        </m:r>
                      </m:e>
                      <m:sup>
                        <m:r>
                          <a:rPr lang="es-AR" b="0" i="1" smtClean="0">
                            <a:solidFill>
                              <a:schemeClr val="lt1"/>
                            </a:solidFill>
                            <a:latin typeface="Cambria Math" panose="02040503050406030204" pitchFamily="18" charset="0"/>
                          </a:rPr>
                          <m:t>10+</m:t>
                        </m:r>
                        <m:r>
                          <a:rPr lang="es-AR" b="0" i="1" smtClean="0">
                            <a:solidFill>
                              <a:schemeClr val="lt1"/>
                            </a:solidFill>
                            <a:latin typeface="Cambria Math" panose="02040503050406030204" pitchFamily="18" charset="0"/>
                          </a:rPr>
                          <m:t>𝑚𝑜𝑑𝑜</m:t>
                        </m:r>
                      </m:sup>
                    </m:sSup>
                  </m:oMath>
                </a14:m>
                <a:r>
                  <a:rPr lang="es-AR" i="1" dirty="0">
                    <a:solidFill>
                      <a:schemeClr val="lt1"/>
                    </a:solidFill>
                    <a:latin typeface="Times New Roman" panose="02020603050405020304" pitchFamily="18" charset="0"/>
                    <a:cs typeface="Times New Roman" panose="02020603050405020304" pitchFamily="18" charset="0"/>
                  </a:rPr>
                  <a:t> </a:t>
                </a:r>
                <a:r>
                  <a:rPr lang="es-AR" dirty="0">
                    <a:solidFill>
                      <a:schemeClr val="lt1"/>
                    </a:solidFill>
                    <a:latin typeface="Times New Roman" panose="02020603050405020304" pitchFamily="18" charset="0"/>
                    <a:cs typeface="Times New Roman" panose="02020603050405020304" pitchFamily="18" charset="0"/>
                  </a:rPr>
                  <a:t>puntos para hacer el cálculo. La cantidad de ceros que hay que agregar para realizar el cálculo de la IFFT, </a:t>
                </a:r>
                <a:r>
                  <a:rPr lang="es-AR" dirty="0" err="1">
                    <a:solidFill>
                      <a:schemeClr val="lt1"/>
                    </a:solidFill>
                    <a:latin typeface="Times New Roman" panose="02020603050405020304" pitchFamily="18" charset="0"/>
                    <a:cs typeface="Times New Roman" panose="02020603050405020304" pitchFamily="18" charset="0"/>
                  </a:rPr>
                  <a:t>Nz</a:t>
                </a:r>
                <a:r>
                  <a:rPr lang="es-AR" dirty="0">
                    <a:solidFill>
                      <a:schemeClr val="lt1"/>
                    </a:solidFill>
                    <a:latin typeface="Times New Roman" panose="02020603050405020304" pitchFamily="18" charset="0"/>
                    <a:cs typeface="Times New Roman" panose="02020603050405020304" pitchFamily="18" charset="0"/>
                  </a:rPr>
                  <a:t>, será igual a:</a:t>
                </a:r>
              </a:p>
              <a:p>
                <a:pPr marL="0" indent="0" algn="just">
                  <a:buNone/>
                </a:pPr>
                <a14:m>
                  <m:oMathPara xmlns:m="http://schemas.openxmlformats.org/officeDocument/2006/math">
                    <m:oMathParaPr>
                      <m:jc m:val="centerGroup"/>
                    </m:oMathParaPr>
                    <m:oMath xmlns:m="http://schemas.openxmlformats.org/officeDocument/2006/math">
                      <m:sSub>
                        <m:sSubPr>
                          <m:ctrlPr>
                            <a:rPr lang="es-AR" i="1" smtClean="0">
                              <a:solidFill>
                                <a:schemeClr val="lt1"/>
                              </a:solidFill>
                              <a:latin typeface="Cambria Math" panose="02040503050406030204" pitchFamily="18" charset="0"/>
                            </a:rPr>
                          </m:ctrlPr>
                        </m:sSubPr>
                        <m:e>
                          <m:r>
                            <a:rPr lang="es-AR" b="0" i="1" smtClean="0">
                              <a:solidFill>
                                <a:schemeClr val="lt1"/>
                              </a:solidFill>
                              <a:latin typeface="Cambria Math" panose="02040503050406030204" pitchFamily="18" charset="0"/>
                            </a:rPr>
                            <m:t>𝑁</m:t>
                          </m:r>
                        </m:e>
                        <m:sub>
                          <m:r>
                            <a:rPr lang="es-AR" b="0" i="1" smtClean="0">
                              <a:solidFill>
                                <a:schemeClr val="lt1"/>
                              </a:solidFill>
                              <a:latin typeface="Cambria Math" panose="02040503050406030204" pitchFamily="18" charset="0"/>
                            </a:rPr>
                            <m:t>𝑧</m:t>
                          </m:r>
                        </m:sub>
                      </m:sSub>
                      <m:r>
                        <a:rPr lang="es-AR" b="0" i="1" smtClean="0">
                          <a:solidFill>
                            <a:schemeClr val="lt1"/>
                          </a:solidFill>
                          <a:latin typeface="Cambria Math" panose="02040503050406030204" pitchFamily="18" charset="0"/>
                        </a:rPr>
                        <m:t>=</m:t>
                      </m:r>
                      <m:sSup>
                        <m:sSupPr>
                          <m:ctrlPr>
                            <a:rPr lang="es-AR" b="0" i="1" smtClean="0">
                              <a:solidFill>
                                <a:schemeClr val="lt1"/>
                              </a:solidFill>
                              <a:latin typeface="Cambria Math" panose="02040503050406030204" pitchFamily="18" charset="0"/>
                            </a:rPr>
                          </m:ctrlPr>
                        </m:sSupPr>
                        <m:e>
                          <m:r>
                            <a:rPr lang="es-AR" b="0" i="1" smtClean="0">
                              <a:solidFill>
                                <a:schemeClr val="lt1"/>
                              </a:solidFill>
                              <a:latin typeface="Cambria Math" panose="02040503050406030204" pitchFamily="18" charset="0"/>
                            </a:rPr>
                            <m:t>2</m:t>
                          </m:r>
                        </m:e>
                        <m:sup>
                          <m:r>
                            <a:rPr lang="es-AR" b="0" i="1" smtClean="0">
                              <a:solidFill>
                                <a:schemeClr val="lt1"/>
                              </a:solidFill>
                              <a:latin typeface="Cambria Math" panose="02040503050406030204" pitchFamily="18" charset="0"/>
                            </a:rPr>
                            <m:t>10+</m:t>
                          </m:r>
                          <m:r>
                            <a:rPr lang="es-AR" b="0" i="1" smtClean="0">
                              <a:solidFill>
                                <a:schemeClr val="lt1"/>
                              </a:solidFill>
                              <a:latin typeface="Cambria Math" panose="02040503050406030204" pitchFamily="18" charset="0"/>
                            </a:rPr>
                            <m:t>𝑚𝑜𝑑𝑜</m:t>
                          </m:r>
                        </m:sup>
                      </m:sSup>
                      <m:r>
                        <a:rPr lang="es-AR" b="0" i="1" smtClean="0">
                          <a:solidFill>
                            <a:schemeClr val="lt1"/>
                          </a:solidFill>
                          <a:latin typeface="Cambria Math" panose="02040503050406030204" pitchFamily="18" charset="0"/>
                        </a:rPr>
                        <m:t>−</m:t>
                      </m:r>
                      <m:sSub>
                        <m:sSubPr>
                          <m:ctrlPr>
                            <a:rPr lang="es-AR" i="1">
                              <a:solidFill>
                                <a:schemeClr val="lt1"/>
                              </a:solidFill>
                              <a:latin typeface="Cambria Math" panose="02040503050406030204" pitchFamily="18" charset="0"/>
                            </a:rPr>
                          </m:ctrlPr>
                        </m:sSubPr>
                        <m:e>
                          <m:r>
                            <a:rPr lang="es-AR" i="1">
                              <a:solidFill>
                                <a:schemeClr val="lt1"/>
                              </a:solidFill>
                              <a:latin typeface="Cambria Math" panose="02040503050406030204" pitchFamily="18" charset="0"/>
                            </a:rPr>
                            <m:t>𝑁</m:t>
                          </m:r>
                        </m:e>
                        <m:sub>
                          <m:r>
                            <a:rPr lang="es-AR" i="1">
                              <a:solidFill>
                                <a:schemeClr val="lt1"/>
                              </a:solidFill>
                              <a:latin typeface="Cambria Math" panose="02040503050406030204" pitchFamily="18" charset="0"/>
                            </a:rPr>
                            <m:t>𝑎</m:t>
                          </m:r>
                        </m:sub>
                      </m:sSub>
                      <m:r>
                        <a:rPr lang="es-AR" b="0" i="1" smtClean="0">
                          <a:solidFill>
                            <a:schemeClr val="lt1"/>
                          </a:solidFill>
                          <a:latin typeface="Cambria Math" panose="02040503050406030204" pitchFamily="18" charset="0"/>
                        </a:rPr>
                        <m:t>=</m:t>
                      </m:r>
                      <m:sSup>
                        <m:sSupPr>
                          <m:ctrlPr>
                            <a:rPr lang="es-AR" i="1">
                              <a:solidFill>
                                <a:schemeClr val="lt1"/>
                              </a:solidFill>
                              <a:latin typeface="Cambria Math" panose="02040503050406030204" pitchFamily="18" charset="0"/>
                            </a:rPr>
                          </m:ctrlPr>
                        </m:sSupPr>
                        <m:e>
                          <m:r>
                            <a:rPr lang="es-AR" i="1">
                              <a:solidFill>
                                <a:schemeClr val="lt1"/>
                              </a:solidFill>
                              <a:latin typeface="Cambria Math" panose="02040503050406030204" pitchFamily="18" charset="0"/>
                            </a:rPr>
                            <m:t>2</m:t>
                          </m:r>
                        </m:e>
                        <m:sup>
                          <m:r>
                            <a:rPr lang="es-AR" i="1">
                              <a:solidFill>
                                <a:schemeClr val="lt1"/>
                              </a:solidFill>
                              <a:latin typeface="Cambria Math" panose="02040503050406030204" pitchFamily="18" charset="0"/>
                            </a:rPr>
                            <m:t>10+</m:t>
                          </m:r>
                          <m:r>
                            <a:rPr lang="es-AR" i="1">
                              <a:solidFill>
                                <a:schemeClr val="lt1"/>
                              </a:solidFill>
                              <a:latin typeface="Cambria Math" panose="02040503050406030204" pitchFamily="18" charset="0"/>
                            </a:rPr>
                            <m:t>𝑚𝑜𝑑𝑜</m:t>
                          </m:r>
                        </m:sup>
                      </m:sSup>
                      <m:r>
                        <a:rPr lang="es-AR" b="0" i="1" smtClean="0">
                          <a:solidFill>
                            <a:schemeClr val="lt1"/>
                          </a:solidFill>
                          <a:latin typeface="Cambria Math" panose="02040503050406030204" pitchFamily="18" charset="0"/>
                        </a:rPr>
                        <m:t>−</m:t>
                      </m:r>
                      <m:d>
                        <m:dPr>
                          <m:ctrlPr>
                            <a:rPr lang="es-AR" i="1">
                              <a:solidFill>
                                <a:schemeClr val="lt1"/>
                              </a:solidFill>
                              <a:latin typeface="Cambria Math" panose="02040503050406030204" pitchFamily="18" charset="0"/>
                            </a:rPr>
                          </m:ctrlPr>
                        </m:dPr>
                        <m:e>
                          <m:r>
                            <a:rPr lang="es-AR" i="1">
                              <a:solidFill>
                                <a:schemeClr val="lt1"/>
                              </a:solidFill>
                              <a:latin typeface="Cambria Math" panose="02040503050406030204" pitchFamily="18" charset="0"/>
                            </a:rPr>
                            <m:t>108 </m:t>
                          </m:r>
                          <m:r>
                            <a:rPr lang="es-AR" b="0" i="1" smtClean="0">
                              <a:solidFill>
                                <a:schemeClr val="lt1"/>
                              </a:solidFill>
                              <a:latin typeface="Cambria Math" panose="02040503050406030204" pitchFamily="18" charset="0"/>
                            </a:rPr>
                            <m:t>𝑥</m:t>
                          </m:r>
                          <m:r>
                            <a:rPr lang="es-AR" b="0" i="1" smtClean="0">
                              <a:solidFill>
                                <a:schemeClr val="lt1"/>
                              </a:solidFill>
                              <a:latin typeface="Cambria Math" panose="02040503050406030204" pitchFamily="18" charset="0"/>
                            </a:rPr>
                            <m:t> </m:t>
                          </m:r>
                          <m:sSup>
                            <m:sSupPr>
                              <m:ctrlPr>
                                <a:rPr lang="es-AR" i="1">
                                  <a:solidFill>
                                    <a:schemeClr val="lt1"/>
                                  </a:solidFill>
                                  <a:latin typeface="Cambria Math" panose="02040503050406030204" pitchFamily="18" charset="0"/>
                                </a:rPr>
                              </m:ctrlPr>
                            </m:sSupPr>
                            <m:e>
                              <m:r>
                                <a:rPr lang="es-AR" i="1">
                                  <a:solidFill>
                                    <a:schemeClr val="lt1"/>
                                  </a:solidFill>
                                  <a:latin typeface="Cambria Math" panose="02040503050406030204" pitchFamily="18" charset="0"/>
                                </a:rPr>
                                <m:t>2</m:t>
                              </m:r>
                            </m:e>
                            <m:sup>
                              <m:r>
                                <a:rPr lang="es-AR" i="1">
                                  <a:solidFill>
                                    <a:schemeClr val="lt1"/>
                                  </a:solidFill>
                                  <a:latin typeface="Cambria Math" panose="02040503050406030204" pitchFamily="18" charset="0"/>
                                </a:rPr>
                                <m:t>𝑚𝑜𝑑𝑜</m:t>
                              </m:r>
                              <m:r>
                                <a:rPr lang="es-AR" i="1">
                                  <a:solidFill>
                                    <a:schemeClr val="lt1"/>
                                  </a:solidFill>
                                  <a:latin typeface="Cambria Math" panose="02040503050406030204" pitchFamily="18" charset="0"/>
                                </a:rPr>
                                <m:t>−1</m:t>
                              </m:r>
                            </m:sup>
                          </m:sSup>
                          <m:r>
                            <a:rPr lang="es-AR" i="1">
                              <a:solidFill>
                                <a:schemeClr val="lt1"/>
                              </a:solidFill>
                              <a:latin typeface="Cambria Math" panose="02040503050406030204" pitchFamily="18" charset="0"/>
                            </a:rPr>
                            <m:t> </m:t>
                          </m:r>
                          <m:r>
                            <a:rPr lang="es-AR" i="1">
                              <a:solidFill>
                                <a:schemeClr val="lt1"/>
                              </a:solidFill>
                              <a:latin typeface="Cambria Math" panose="02040503050406030204" pitchFamily="18" charset="0"/>
                            </a:rPr>
                            <m:t>𝑥</m:t>
                          </m:r>
                          <m:r>
                            <a:rPr lang="es-AR" i="1">
                              <a:solidFill>
                                <a:schemeClr val="lt1"/>
                              </a:solidFill>
                              <a:latin typeface="Cambria Math" panose="02040503050406030204" pitchFamily="18" charset="0"/>
                            </a:rPr>
                            <m:t>13</m:t>
                          </m:r>
                        </m:e>
                      </m:d>
                      <m:r>
                        <a:rPr lang="es-AR" i="1">
                          <a:solidFill>
                            <a:schemeClr val="lt1"/>
                          </a:solidFill>
                          <a:latin typeface="Cambria Math" panose="02040503050406030204" pitchFamily="18" charset="0"/>
                        </a:rPr>
                        <m:t>+1</m:t>
                      </m:r>
                    </m:oMath>
                  </m:oMathPara>
                </a14:m>
                <a:endParaRPr lang="es-AR" dirty="0">
                  <a:solidFill>
                    <a:schemeClr val="lt1"/>
                  </a:solidFill>
                  <a:latin typeface="Times New Roman" panose="02020603050405020304" pitchFamily="18" charset="0"/>
                  <a:cs typeface="Times New Roman" panose="02020603050405020304" pitchFamily="18" charset="0"/>
                </a:endParaRPr>
              </a:p>
              <a:p>
                <a:pPr marL="0" indent="0" algn="just">
                  <a:buNone/>
                </a:pPr>
                <a:r>
                  <a:rPr lang="es-AR" dirty="0">
                    <a:solidFill>
                      <a:schemeClr val="lt1"/>
                    </a:solidFill>
                    <a:latin typeface="Times New Roman" panose="02020603050405020304" pitchFamily="18" charset="0"/>
                    <a:cs typeface="Times New Roman" panose="02020603050405020304" pitchFamily="18" charset="0"/>
                  </a:rPr>
                  <a:t>Este resultado es diferente para cada modo de transmisión.</a:t>
                </a:r>
                <a:endParaRPr lang="es-AR" dirty="0"/>
              </a:p>
            </p:txBody>
          </p:sp>
        </mc:Choice>
        <mc:Fallback xmlns="">
          <p:sp>
            <p:nvSpPr>
              <p:cNvPr id="3" name="Marcador de contenido 2">
                <a:extLst>
                  <a:ext uri="{FF2B5EF4-FFF2-40B4-BE49-F238E27FC236}">
                    <a16:creationId xmlns:a16="http://schemas.microsoft.com/office/drawing/2014/main" id="{E5439395-766E-43A3-BCEB-1BAC4CF0488B}"/>
                  </a:ext>
                </a:extLst>
              </p:cNvPr>
              <p:cNvSpPr>
                <a:spLocks noGrp="1" noRot="1" noChangeAspect="1" noMove="1" noResize="1" noEditPoints="1" noAdjustHandles="1" noChangeArrowheads="1" noChangeShapeType="1" noTextEdit="1"/>
              </p:cNvSpPr>
              <p:nvPr>
                <p:ph idx="1"/>
              </p:nvPr>
            </p:nvSpPr>
            <p:spPr>
              <a:xfrm>
                <a:off x="1370012" y="948531"/>
                <a:ext cx="9905999" cy="3541714"/>
              </a:xfrm>
              <a:blipFill>
                <a:blip r:embed="rId2"/>
                <a:stretch>
                  <a:fillRect l="-800" t="-1033" r="-800" b="-861"/>
                </a:stretch>
              </a:blipFill>
            </p:spPr>
            <p:txBody>
              <a:bodyPr/>
              <a:lstStyle/>
              <a:p>
                <a:r>
                  <a:rPr lang="es-AR">
                    <a:noFill/>
                  </a:rPr>
                  <a:t> </a:t>
                </a:r>
              </a:p>
            </p:txBody>
          </p:sp>
        </mc:Fallback>
      </mc:AlternateContent>
      <p:pic>
        <p:nvPicPr>
          <p:cNvPr id="5" name="Imagen 4">
            <a:extLst>
              <a:ext uri="{FF2B5EF4-FFF2-40B4-BE49-F238E27FC236}">
                <a16:creationId xmlns:a16="http://schemas.microsoft.com/office/drawing/2014/main" id="{B43EACC0-8095-4213-B44C-01F1C1ECD1C3}"/>
              </a:ext>
            </a:extLst>
          </p:cNvPr>
          <p:cNvPicPr>
            <a:picLocks noChangeAspect="1"/>
          </p:cNvPicPr>
          <p:nvPr/>
        </p:nvPicPr>
        <p:blipFill>
          <a:blip r:embed="rId3"/>
          <a:stretch>
            <a:fillRect/>
          </a:stretch>
        </p:blipFill>
        <p:spPr>
          <a:xfrm>
            <a:off x="4071937" y="4633912"/>
            <a:ext cx="4048125" cy="1057275"/>
          </a:xfrm>
          <a:prstGeom prst="rect">
            <a:avLst/>
          </a:prstGeom>
        </p:spPr>
      </p:pic>
    </p:spTree>
    <p:extLst>
      <p:ext uri="{BB962C8B-B14F-4D97-AF65-F5344CB8AC3E}">
        <p14:creationId xmlns:p14="http://schemas.microsoft.com/office/powerpoint/2010/main" val="2202797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3B68C-F1EB-439C-B3F8-20FE06967CE3}"/>
              </a:ext>
            </a:extLst>
          </p:cNvPr>
          <p:cNvSpPr>
            <a:spLocks noGrp="1"/>
          </p:cNvSpPr>
          <p:nvPr>
            <p:ph type="title"/>
          </p:nvPr>
        </p:nvSpPr>
        <p:spPr>
          <a:xfrm>
            <a:off x="2693190" y="45231"/>
            <a:ext cx="6802437" cy="1038832"/>
          </a:xfrm>
        </p:spPr>
        <p:txBody>
          <a:bodyPr/>
          <a:lstStyle/>
          <a:p>
            <a:r>
              <a:rPr lang="es-ES" dirty="0"/>
              <a:t>Agregado del prefijo cíclico</a:t>
            </a:r>
            <a:endParaRPr lang="es-AR" dirty="0"/>
          </a:p>
        </p:txBody>
      </p:sp>
      <p:pic>
        <p:nvPicPr>
          <p:cNvPr id="5" name="Marcador de contenido 4">
            <a:extLst>
              <a:ext uri="{FF2B5EF4-FFF2-40B4-BE49-F238E27FC236}">
                <a16:creationId xmlns:a16="http://schemas.microsoft.com/office/drawing/2014/main" id="{B6451871-A027-4005-9090-9643AF2283CC}"/>
              </a:ext>
            </a:extLst>
          </p:cNvPr>
          <p:cNvPicPr>
            <a:picLocks noGrp="1" noChangeAspect="1"/>
          </p:cNvPicPr>
          <p:nvPr>
            <p:ph idx="1"/>
          </p:nvPr>
        </p:nvPicPr>
        <p:blipFill>
          <a:blip r:embed="rId2"/>
          <a:stretch>
            <a:fillRect/>
          </a:stretch>
        </p:blipFill>
        <p:spPr>
          <a:xfrm>
            <a:off x="3032120" y="1175140"/>
            <a:ext cx="6124575" cy="3105150"/>
          </a:xfr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E0A4672-EAC5-4C04-B17A-E1C8AE3FB6C6}"/>
                  </a:ext>
                </a:extLst>
              </p:cNvPr>
              <p:cNvSpPr txBox="1"/>
              <p:nvPr/>
            </p:nvSpPr>
            <p:spPr>
              <a:xfrm>
                <a:off x="1262063" y="4467832"/>
                <a:ext cx="9958387" cy="2344937"/>
              </a:xfrm>
              <a:prstGeom prst="rect">
                <a:avLst/>
              </a:prstGeom>
              <a:noFill/>
            </p:spPr>
            <p:txBody>
              <a:bodyPr wrap="square" rtlCol="0">
                <a:spAutoFit/>
              </a:bodyPr>
              <a:lstStyle/>
              <a:p>
                <a:pPr algn="just"/>
                <a:r>
                  <a:rPr lang="es-AR" sz="2000" dirty="0">
                    <a:solidFill>
                      <a:schemeClr val="lt1"/>
                    </a:solidFill>
                    <a:latin typeface="Times New Roman" panose="02020603050405020304" pitchFamily="18" charset="0"/>
                    <a:cs typeface="Times New Roman" panose="02020603050405020304" pitchFamily="18" charset="0"/>
                  </a:rPr>
                  <a:t>Para los sistemas de OFDM, </a:t>
                </a:r>
                <a:r>
                  <a:rPr lang="es-MX" sz="2000" dirty="0">
                    <a:solidFill>
                      <a:schemeClr val="lt1"/>
                    </a:solidFill>
                    <a:latin typeface="Times New Roman" panose="02020603050405020304" pitchFamily="18" charset="0"/>
                    <a:cs typeface="Times New Roman" panose="02020603050405020304" pitchFamily="18" charset="0"/>
                  </a:rPr>
                  <a:t>debe agregarse un prefijo cíclico, en el que cierta cantidad de las muestras del final del símbolo son copiadas al principio. Para ISDB-T, el valor del prefijo cíclico es expresado como una porción del símbolo activo, y puede tomar los valores</a:t>
                </a:r>
              </a:p>
              <a:p>
                <a:pPr algn="just"/>
                <a14:m>
                  <m:oMath xmlns:m="http://schemas.openxmlformats.org/officeDocument/2006/math">
                    <m:r>
                      <a:rPr lang="es-MX" sz="2000" i="1" smtClean="0">
                        <a:solidFill>
                          <a:schemeClr val="lt1"/>
                        </a:solidFill>
                        <a:latin typeface="Cambria Math" panose="02040503050406030204" pitchFamily="18" charset="0"/>
                        <a:ea typeface="Cambria Math" panose="02040503050406030204" pitchFamily="18" charset="0"/>
                      </a:rPr>
                      <m:t>∆</m:t>
                    </m:r>
                    <m:r>
                      <a:rPr lang="es-AR" sz="2000" b="0" i="1" smtClean="0">
                        <a:solidFill>
                          <a:schemeClr val="lt1"/>
                        </a:solidFill>
                        <a:latin typeface="Cambria Math" panose="02040503050406030204" pitchFamily="18" charset="0"/>
                        <a:ea typeface="Cambria Math" panose="02040503050406030204" pitchFamily="18" charset="0"/>
                      </a:rPr>
                      <m:t>=</m:t>
                    </m:r>
                    <m:f>
                      <m:fPr>
                        <m:ctrlPr>
                          <a:rPr lang="es-AR" sz="2000" b="0" i="1" smtClean="0">
                            <a:solidFill>
                              <a:schemeClr val="lt1"/>
                            </a:solidFill>
                            <a:latin typeface="Cambria Math" panose="02040503050406030204" pitchFamily="18" charset="0"/>
                            <a:ea typeface="Cambria Math" panose="02040503050406030204" pitchFamily="18" charset="0"/>
                          </a:rPr>
                        </m:ctrlPr>
                      </m:fPr>
                      <m:num>
                        <m:r>
                          <a:rPr lang="es-AR" sz="2000" b="0" i="1" smtClean="0">
                            <a:solidFill>
                              <a:schemeClr val="lt1"/>
                            </a:solidFill>
                            <a:latin typeface="Cambria Math" panose="02040503050406030204" pitchFamily="18" charset="0"/>
                            <a:ea typeface="Cambria Math" panose="02040503050406030204" pitchFamily="18" charset="0"/>
                          </a:rPr>
                          <m:t>1</m:t>
                        </m:r>
                      </m:num>
                      <m:den>
                        <m:r>
                          <a:rPr lang="es-AR" sz="2000" b="0" i="1" smtClean="0">
                            <a:solidFill>
                              <a:schemeClr val="lt1"/>
                            </a:solidFill>
                            <a:latin typeface="Cambria Math" panose="02040503050406030204" pitchFamily="18" charset="0"/>
                            <a:ea typeface="Cambria Math" panose="02040503050406030204" pitchFamily="18" charset="0"/>
                          </a:rPr>
                          <m:t>4</m:t>
                        </m:r>
                      </m:den>
                    </m:f>
                    <m:r>
                      <a:rPr lang="es-AR" sz="2000" b="0" i="1" smtClean="0">
                        <a:solidFill>
                          <a:schemeClr val="lt1"/>
                        </a:solidFill>
                        <a:latin typeface="Cambria Math" panose="02040503050406030204" pitchFamily="18" charset="0"/>
                        <a:ea typeface="Cambria Math" panose="02040503050406030204" pitchFamily="18" charset="0"/>
                      </a:rPr>
                      <m:t>, </m:t>
                    </m:r>
                    <m:f>
                      <m:fPr>
                        <m:ctrlPr>
                          <a:rPr lang="es-AR" sz="2000" b="0" i="1" smtClean="0">
                            <a:solidFill>
                              <a:schemeClr val="lt1"/>
                            </a:solidFill>
                            <a:latin typeface="Cambria Math" panose="02040503050406030204" pitchFamily="18" charset="0"/>
                            <a:ea typeface="Cambria Math" panose="02040503050406030204" pitchFamily="18" charset="0"/>
                          </a:rPr>
                        </m:ctrlPr>
                      </m:fPr>
                      <m:num>
                        <m:r>
                          <a:rPr lang="es-AR" sz="2000" b="0" i="1" smtClean="0">
                            <a:solidFill>
                              <a:schemeClr val="lt1"/>
                            </a:solidFill>
                            <a:latin typeface="Cambria Math" panose="02040503050406030204" pitchFamily="18" charset="0"/>
                            <a:ea typeface="Cambria Math" panose="02040503050406030204" pitchFamily="18" charset="0"/>
                          </a:rPr>
                          <m:t>1</m:t>
                        </m:r>
                      </m:num>
                      <m:den>
                        <m:r>
                          <a:rPr lang="es-AR" sz="2000" b="0" i="1" smtClean="0">
                            <a:solidFill>
                              <a:schemeClr val="lt1"/>
                            </a:solidFill>
                            <a:latin typeface="Cambria Math" panose="02040503050406030204" pitchFamily="18" charset="0"/>
                            <a:ea typeface="Cambria Math" panose="02040503050406030204" pitchFamily="18" charset="0"/>
                          </a:rPr>
                          <m:t>8</m:t>
                        </m:r>
                      </m:den>
                    </m:f>
                    <m:r>
                      <a:rPr lang="es-AR" sz="2000" b="0" i="1" smtClean="0">
                        <a:solidFill>
                          <a:schemeClr val="lt1"/>
                        </a:solidFill>
                        <a:latin typeface="Cambria Math" panose="02040503050406030204" pitchFamily="18" charset="0"/>
                        <a:ea typeface="Cambria Math" panose="02040503050406030204" pitchFamily="18" charset="0"/>
                      </a:rPr>
                      <m:t>, </m:t>
                    </m:r>
                    <m:f>
                      <m:fPr>
                        <m:ctrlPr>
                          <a:rPr lang="es-AR" sz="2000" b="0" i="1" smtClean="0">
                            <a:solidFill>
                              <a:schemeClr val="lt1"/>
                            </a:solidFill>
                            <a:latin typeface="Cambria Math" panose="02040503050406030204" pitchFamily="18" charset="0"/>
                            <a:ea typeface="Cambria Math" panose="02040503050406030204" pitchFamily="18" charset="0"/>
                          </a:rPr>
                        </m:ctrlPr>
                      </m:fPr>
                      <m:num>
                        <m:r>
                          <a:rPr lang="es-AR" sz="2000" b="0" i="1" smtClean="0">
                            <a:solidFill>
                              <a:schemeClr val="lt1"/>
                            </a:solidFill>
                            <a:latin typeface="Cambria Math" panose="02040503050406030204" pitchFamily="18" charset="0"/>
                            <a:ea typeface="Cambria Math" panose="02040503050406030204" pitchFamily="18" charset="0"/>
                          </a:rPr>
                          <m:t>1</m:t>
                        </m:r>
                      </m:num>
                      <m:den>
                        <m:r>
                          <a:rPr lang="es-AR" sz="2000" b="0" i="1" smtClean="0">
                            <a:solidFill>
                              <a:schemeClr val="lt1"/>
                            </a:solidFill>
                            <a:latin typeface="Cambria Math" panose="02040503050406030204" pitchFamily="18" charset="0"/>
                            <a:ea typeface="Cambria Math" panose="02040503050406030204" pitchFamily="18" charset="0"/>
                          </a:rPr>
                          <m:t>16</m:t>
                        </m:r>
                      </m:den>
                    </m:f>
                    <m:r>
                      <a:rPr lang="es-AR" sz="2000" b="0" i="1" smtClean="0">
                        <a:solidFill>
                          <a:schemeClr val="lt1"/>
                        </a:solidFill>
                        <a:latin typeface="Cambria Math" panose="02040503050406030204" pitchFamily="18" charset="0"/>
                        <a:ea typeface="Cambria Math" panose="02040503050406030204" pitchFamily="18" charset="0"/>
                      </a:rPr>
                      <m:t>, </m:t>
                    </m:r>
                    <m:f>
                      <m:fPr>
                        <m:ctrlPr>
                          <a:rPr lang="es-AR" sz="2000" b="0" i="1" smtClean="0">
                            <a:solidFill>
                              <a:schemeClr val="lt1"/>
                            </a:solidFill>
                            <a:latin typeface="Cambria Math" panose="02040503050406030204" pitchFamily="18" charset="0"/>
                            <a:ea typeface="Cambria Math" panose="02040503050406030204" pitchFamily="18" charset="0"/>
                          </a:rPr>
                        </m:ctrlPr>
                      </m:fPr>
                      <m:num>
                        <m:r>
                          <a:rPr lang="es-AR" sz="2000" b="0" i="1" smtClean="0">
                            <a:solidFill>
                              <a:schemeClr val="lt1"/>
                            </a:solidFill>
                            <a:latin typeface="Cambria Math" panose="02040503050406030204" pitchFamily="18" charset="0"/>
                            <a:ea typeface="Cambria Math" panose="02040503050406030204" pitchFamily="18" charset="0"/>
                          </a:rPr>
                          <m:t>1</m:t>
                        </m:r>
                      </m:num>
                      <m:den>
                        <m:r>
                          <a:rPr lang="es-AR" sz="2000" b="0" i="1" smtClean="0">
                            <a:solidFill>
                              <a:schemeClr val="lt1"/>
                            </a:solidFill>
                            <a:latin typeface="Cambria Math" panose="02040503050406030204" pitchFamily="18" charset="0"/>
                            <a:ea typeface="Cambria Math" panose="02040503050406030204" pitchFamily="18" charset="0"/>
                          </a:rPr>
                          <m:t>32</m:t>
                        </m:r>
                      </m:den>
                    </m:f>
                    <m:r>
                      <a:rPr lang="es-AR" sz="2000" b="0" i="0" smtClean="0">
                        <a:solidFill>
                          <a:schemeClr val="lt1"/>
                        </a:solidFill>
                        <a:latin typeface="Cambria Math" panose="02040503050406030204" pitchFamily="18" charset="0"/>
                        <a:ea typeface="Cambria Math" panose="02040503050406030204" pitchFamily="18" charset="0"/>
                      </a:rPr>
                      <m:t>.</m:t>
                    </m:r>
                  </m:oMath>
                </a14:m>
                <a:r>
                  <a:rPr lang="es-MX" sz="2000" dirty="0">
                    <a:solidFill>
                      <a:schemeClr val="lt1"/>
                    </a:solidFill>
                    <a:latin typeface="Times New Roman" panose="02020603050405020304" pitchFamily="18" charset="0"/>
                    <a:cs typeface="Times New Roman" panose="02020603050405020304" pitchFamily="18" charset="0"/>
                  </a:rPr>
                  <a:t> Un mayor prefijo cíclico hará al sistema más inmune a la interferencia entre símbolos (ISI) ocasionada por la multi trayectoria, pero redundará en una pérdida del ancho de banda total.</a:t>
                </a:r>
                <a:endParaRPr lang="es-AR" sz="2000" dirty="0">
                  <a:solidFill>
                    <a:schemeClr val="lt1"/>
                  </a:solidFill>
                  <a:latin typeface="Times New Roman" panose="02020603050405020304" pitchFamily="18" charset="0"/>
                  <a:cs typeface="Times New Roman" panose="02020603050405020304" pitchFamily="18" charset="0"/>
                </a:endParaRPr>
              </a:p>
              <a:p>
                <a:endParaRPr lang="es-AR" dirty="0"/>
              </a:p>
            </p:txBody>
          </p:sp>
        </mc:Choice>
        <mc:Fallback xmlns="">
          <p:sp>
            <p:nvSpPr>
              <p:cNvPr id="6" name="CuadroTexto 5">
                <a:extLst>
                  <a:ext uri="{FF2B5EF4-FFF2-40B4-BE49-F238E27FC236}">
                    <a16:creationId xmlns:a16="http://schemas.microsoft.com/office/drawing/2014/main" id="{6E0A4672-EAC5-4C04-B17A-E1C8AE3FB6C6}"/>
                  </a:ext>
                </a:extLst>
              </p:cNvPr>
              <p:cNvSpPr txBox="1">
                <a:spLocks noRot="1" noChangeAspect="1" noMove="1" noResize="1" noEditPoints="1" noAdjustHandles="1" noChangeArrowheads="1" noChangeShapeType="1" noTextEdit="1"/>
              </p:cNvSpPr>
              <p:nvPr/>
            </p:nvSpPr>
            <p:spPr>
              <a:xfrm>
                <a:off x="1262063" y="4467832"/>
                <a:ext cx="9958387" cy="2344937"/>
              </a:xfrm>
              <a:prstGeom prst="rect">
                <a:avLst/>
              </a:prstGeom>
              <a:blipFill>
                <a:blip r:embed="rId3"/>
                <a:stretch>
                  <a:fillRect l="-612" t="-1558" r="-612"/>
                </a:stretch>
              </a:blipFill>
            </p:spPr>
            <p:txBody>
              <a:bodyPr/>
              <a:lstStyle/>
              <a:p>
                <a:r>
                  <a:rPr lang="es-AR">
                    <a:noFill/>
                  </a:rPr>
                  <a:t> </a:t>
                </a:r>
              </a:p>
            </p:txBody>
          </p:sp>
        </mc:Fallback>
      </mc:AlternateContent>
    </p:spTree>
    <p:extLst>
      <p:ext uri="{BB962C8B-B14F-4D97-AF65-F5344CB8AC3E}">
        <p14:creationId xmlns:p14="http://schemas.microsoft.com/office/powerpoint/2010/main" val="42156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7FEF5F5-AF3B-45AD-B210-2ED81755FB0E}"/>
              </a:ext>
            </a:extLst>
          </p:cNvPr>
          <p:cNvPicPr>
            <a:picLocks noChangeAspect="1"/>
          </p:cNvPicPr>
          <p:nvPr/>
        </p:nvPicPr>
        <p:blipFill>
          <a:blip r:embed="rId2"/>
          <a:stretch>
            <a:fillRect/>
          </a:stretch>
        </p:blipFill>
        <p:spPr>
          <a:xfrm>
            <a:off x="1358372" y="892983"/>
            <a:ext cx="4501922" cy="5072034"/>
          </a:xfrm>
          <a:prstGeom prst="rect">
            <a:avLst/>
          </a:prstGeom>
        </p:spPr>
      </p:pic>
      <p:sp>
        <p:nvSpPr>
          <p:cNvPr id="9" name="Rectángulo 8">
            <a:extLst>
              <a:ext uri="{FF2B5EF4-FFF2-40B4-BE49-F238E27FC236}">
                <a16:creationId xmlns:a16="http://schemas.microsoft.com/office/drawing/2014/main" id="{ADBAA1E0-EFCD-4FE8-B096-C0364C935281}"/>
              </a:ext>
            </a:extLst>
          </p:cNvPr>
          <p:cNvSpPr/>
          <p:nvPr/>
        </p:nvSpPr>
        <p:spPr>
          <a:xfrm>
            <a:off x="6331708" y="2095442"/>
            <a:ext cx="4065905" cy="26671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0" name="CuadroTexto 9">
            <a:extLst>
              <a:ext uri="{FF2B5EF4-FFF2-40B4-BE49-F238E27FC236}">
                <a16:creationId xmlns:a16="http://schemas.microsoft.com/office/drawing/2014/main" id="{3AC0977C-1D2A-482A-A24A-5F8C4DC16DB1}"/>
              </a:ext>
            </a:extLst>
          </p:cNvPr>
          <p:cNvSpPr txBox="1"/>
          <p:nvPr/>
        </p:nvSpPr>
        <p:spPr>
          <a:xfrm>
            <a:off x="6331707" y="2459503"/>
            <a:ext cx="4065905" cy="1938992"/>
          </a:xfrm>
          <a:prstGeom prst="rect">
            <a:avLst/>
          </a:prstGeom>
          <a:noFill/>
        </p:spPr>
        <p:txBody>
          <a:bodyPr wrap="square" rtlCol="0">
            <a:spAutoFit/>
          </a:bodyPr>
          <a:lstStyle/>
          <a:p>
            <a:pPr algn="ctr"/>
            <a:r>
              <a:rPr lang="es-ES" sz="4000" dirty="0">
                <a:solidFill>
                  <a:schemeClr val="bg1"/>
                </a:solidFill>
                <a:latin typeface="Times New Roman" panose="02020603050405020304" pitchFamily="18" charset="0"/>
                <a:cs typeface="Times New Roman" panose="02020603050405020304" pitchFamily="18" charset="0"/>
              </a:rPr>
              <a:t>DEDUCCIÓN DE </a:t>
            </a:r>
            <a:br>
              <a:rPr lang="es-ES" sz="4000" dirty="0">
                <a:solidFill>
                  <a:schemeClr val="bg1"/>
                </a:solidFill>
                <a:latin typeface="Times New Roman" panose="02020603050405020304" pitchFamily="18" charset="0"/>
                <a:cs typeface="Times New Roman" panose="02020603050405020304" pitchFamily="18" charset="0"/>
              </a:rPr>
            </a:br>
            <a:r>
              <a:rPr lang="es-ES" sz="4000" dirty="0">
                <a:solidFill>
                  <a:schemeClr val="bg1"/>
                </a:solidFill>
                <a:latin typeface="Times New Roman" panose="02020603050405020304" pitchFamily="18" charset="0"/>
                <a:cs typeface="Times New Roman" panose="02020603050405020304" pitchFamily="18" charset="0"/>
              </a:rPr>
              <a:t>LOS PARÁMETROS </a:t>
            </a:r>
            <a:endParaRPr lang="es-AR"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3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CBA463-94DD-4C03-A09D-42993DA3FB80}"/>
              </a:ext>
            </a:extLst>
          </p:cNvPr>
          <p:cNvSpPr>
            <a:spLocks noGrp="1"/>
          </p:cNvSpPr>
          <p:nvPr>
            <p:ph type="title"/>
          </p:nvPr>
        </p:nvSpPr>
        <p:spPr>
          <a:xfrm>
            <a:off x="861146" y="665018"/>
            <a:ext cx="5826702" cy="1025237"/>
          </a:xfrm>
        </p:spPr>
        <p:txBody>
          <a:bodyPr/>
          <a:lstStyle/>
          <a:p>
            <a:r>
              <a:rPr lang="es-ES" dirty="0"/>
              <a:t>Modulación ofdm</a:t>
            </a:r>
            <a:endParaRPr lang="es-AR" dirty="0"/>
          </a:p>
        </p:txBody>
      </p:sp>
      <p:pic>
        <p:nvPicPr>
          <p:cNvPr id="5" name="Marcador de contenido 4">
            <a:extLst>
              <a:ext uri="{FF2B5EF4-FFF2-40B4-BE49-F238E27FC236}">
                <a16:creationId xmlns:a16="http://schemas.microsoft.com/office/drawing/2014/main" id="{AF1B7E77-AB2B-4D16-B91B-78B59B109C5D}"/>
              </a:ext>
            </a:extLst>
          </p:cNvPr>
          <p:cNvPicPr>
            <a:picLocks noGrp="1" noChangeAspect="1"/>
          </p:cNvPicPr>
          <p:nvPr>
            <p:ph idx="1"/>
          </p:nvPr>
        </p:nvPicPr>
        <p:blipFill>
          <a:blip r:embed="rId2"/>
          <a:stretch>
            <a:fillRect/>
          </a:stretch>
        </p:blipFill>
        <p:spPr>
          <a:xfrm>
            <a:off x="671079" y="2027442"/>
            <a:ext cx="5826702" cy="2803116"/>
          </a:xfrm>
        </p:spPr>
      </p:pic>
      <p:sp>
        <p:nvSpPr>
          <p:cNvPr id="6" name="CuadroTexto 5">
            <a:extLst>
              <a:ext uri="{FF2B5EF4-FFF2-40B4-BE49-F238E27FC236}">
                <a16:creationId xmlns:a16="http://schemas.microsoft.com/office/drawing/2014/main" id="{1BBCC8CB-C9C9-4DE8-9CFB-FDB0A66358D8}"/>
              </a:ext>
            </a:extLst>
          </p:cNvPr>
          <p:cNvSpPr txBox="1"/>
          <p:nvPr/>
        </p:nvSpPr>
        <p:spPr>
          <a:xfrm>
            <a:off x="6622472" y="942110"/>
            <a:ext cx="4708381" cy="5324535"/>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A pesar de que las características de propagación del canal radioeléctrico no se mantienen constantes en el tiempo, tienden a mantenerse más o menos estables dentro de un cierto período de tiempo. Por esta razón una idea consiste en utilizar el canal en intervalos de tiempo durante los cuales las condiciones se mantienen “estables”. Esto implicará organizar el canal radioeléctrico de la siguiente manera:</a:t>
            </a:r>
          </a:p>
          <a:p>
            <a:pPr marL="114300" algn="just"/>
            <a:r>
              <a:rPr lang="es-MX" sz="2000" dirty="0">
                <a:latin typeface="Times New Roman" panose="02020603050405020304" pitchFamily="18" charset="0"/>
                <a:cs typeface="Times New Roman" panose="02020603050405020304" pitchFamily="18" charset="0"/>
              </a:rPr>
              <a:t>El dominio de la frecuencia se divide en una cierta cantidad de “</a:t>
            </a:r>
            <a:r>
              <a:rPr lang="es-MX" sz="2000" dirty="0" err="1">
                <a:latin typeface="Times New Roman" panose="02020603050405020304" pitchFamily="18" charset="0"/>
                <a:cs typeface="Times New Roman" panose="02020603050405020304" pitchFamily="18" charset="0"/>
              </a:rPr>
              <a:t>sub-bandas</a:t>
            </a:r>
            <a:r>
              <a:rPr lang="es-MX" sz="2000" dirty="0">
                <a:latin typeface="Times New Roman" panose="02020603050405020304" pitchFamily="18" charset="0"/>
                <a:cs typeface="Times New Roman" panose="02020603050405020304" pitchFamily="18" charset="0"/>
              </a:rPr>
              <a:t>” de ancho de banda reducido con respecto al ancho de banda total disponible en el canal.</a:t>
            </a:r>
          </a:p>
          <a:p>
            <a:pPr marL="114300" algn="just"/>
            <a:r>
              <a:rPr lang="es-MX" sz="2000" dirty="0">
                <a:latin typeface="Times New Roman" panose="02020603050405020304" pitchFamily="18" charset="0"/>
                <a:cs typeface="Times New Roman" panose="02020603050405020304" pitchFamily="18" charset="0"/>
              </a:rPr>
              <a:t>El dominio del tiempo se divide en pequeños intervalos de tiempo.</a:t>
            </a:r>
            <a:endParaRPr lang="es-AR" sz="20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742930B3-D40B-40C2-9230-B39683F35FE1}"/>
              </a:ext>
            </a:extLst>
          </p:cNvPr>
          <p:cNvSpPr txBox="1"/>
          <p:nvPr/>
        </p:nvSpPr>
        <p:spPr>
          <a:xfrm>
            <a:off x="861146" y="4986073"/>
            <a:ext cx="5761325" cy="707886"/>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Mecanismo de transmisión que utiliza dominio de tiempo y dominio de frecuencia.</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1577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E768A-2CD3-4621-A368-41B69ECAA181}"/>
              </a:ext>
            </a:extLst>
          </p:cNvPr>
          <p:cNvSpPr>
            <a:spLocks noGrp="1"/>
          </p:cNvSpPr>
          <p:nvPr>
            <p:ph type="title"/>
          </p:nvPr>
        </p:nvSpPr>
        <p:spPr>
          <a:xfrm>
            <a:off x="2004495" y="150401"/>
            <a:ext cx="9159499" cy="994002"/>
          </a:xfrm>
        </p:spPr>
        <p:txBody>
          <a:bodyPr>
            <a:normAutofit fontScale="90000"/>
          </a:bodyPr>
          <a:lstStyle/>
          <a:p>
            <a:r>
              <a:rPr lang="es-ES" dirty="0"/>
              <a:t> determinación de Numero de portadoras</a:t>
            </a:r>
            <a:endParaRPr lang="es-AR" dirty="0"/>
          </a:p>
        </p:txBody>
      </p:sp>
      <p:sp>
        <p:nvSpPr>
          <p:cNvPr id="3" name="Marcador de contenido 2">
            <a:extLst>
              <a:ext uri="{FF2B5EF4-FFF2-40B4-BE49-F238E27FC236}">
                <a16:creationId xmlns:a16="http://schemas.microsoft.com/office/drawing/2014/main" id="{58FC24FD-EF73-4F58-8667-FFE5952877E2}"/>
              </a:ext>
            </a:extLst>
          </p:cNvPr>
          <p:cNvSpPr>
            <a:spLocks noGrp="1"/>
          </p:cNvSpPr>
          <p:nvPr>
            <p:ph idx="1"/>
          </p:nvPr>
        </p:nvSpPr>
        <p:spPr>
          <a:xfrm>
            <a:off x="704849" y="1001258"/>
            <a:ext cx="10991851" cy="2427742"/>
          </a:xfrm>
        </p:spPr>
        <p:txBody>
          <a:bodyPr>
            <a:normAutofit/>
          </a:bodyPr>
          <a:lstStyle/>
          <a:p>
            <a:pPr marL="0" indent="0" algn="just">
              <a:buNone/>
            </a:pPr>
            <a:r>
              <a:rPr lang="es-ES" sz="2000" dirty="0">
                <a:latin typeface="Times New Roman" panose="02020603050405020304" pitchFamily="18" charset="0"/>
                <a:cs typeface="Times New Roman" panose="02020603050405020304" pitchFamily="18" charset="0"/>
              </a:rPr>
              <a:t>Es posible determinar el número de portadoras necesarias a partir del cálculo de la capacidad de transmisión máxima teórica del canal con probabilidad de error arbitrariamente pequeña, por aplicación del Teorema de Shannon. </a:t>
            </a:r>
          </a:p>
          <a:p>
            <a:pPr marL="0" indent="0" algn="just">
              <a:buNone/>
            </a:pPr>
            <a:r>
              <a:rPr lang="es-ES" sz="2000" dirty="0">
                <a:latin typeface="Times New Roman" panose="02020603050405020304" pitchFamily="18" charset="0"/>
                <a:cs typeface="Times New Roman" panose="02020603050405020304" pitchFamily="18" charset="0"/>
              </a:rPr>
              <a:t>Para TV digital con un canal de Rice (señal directa y múltiples reflexiones), modulación 64-QAM y redundancia media, se requiere una C/N de 18 dB (63 veces) por lo que, si la anchura de banda del canal </a:t>
            </a:r>
            <a:r>
              <a:rPr lang="es-ES" sz="2000" dirty="0" err="1">
                <a:latin typeface="Times New Roman" panose="02020603050405020304" pitchFamily="18" charset="0"/>
                <a:cs typeface="Times New Roman" panose="02020603050405020304" pitchFamily="18" charset="0"/>
              </a:rPr>
              <a:t>Bwc</a:t>
            </a:r>
            <a:r>
              <a:rPr lang="es-ES" sz="2000" dirty="0">
                <a:latin typeface="Times New Roman" panose="02020603050405020304" pitchFamily="18" charset="0"/>
                <a:cs typeface="Times New Roman" panose="02020603050405020304" pitchFamily="18" charset="0"/>
              </a:rPr>
              <a:t> es de 6 MHz</a:t>
            </a:r>
            <a:endParaRPr lang="es-AR" sz="2000" dirty="0">
              <a:latin typeface="Times New Roman" panose="02020603050405020304" pitchFamily="18" charset="0"/>
              <a:cs typeface="Times New Roman" panose="02020603050405020304" pitchFamily="18" charset="0"/>
            </a:endParaRPr>
          </a:p>
        </p:txBody>
      </p:sp>
      <p:grpSp>
        <p:nvGrpSpPr>
          <p:cNvPr id="5" name="Grupo 4">
            <a:extLst>
              <a:ext uri="{FF2B5EF4-FFF2-40B4-BE49-F238E27FC236}">
                <a16:creationId xmlns:a16="http://schemas.microsoft.com/office/drawing/2014/main" id="{74E7ACD8-76B7-41E4-89E3-B6138569CC2B}"/>
              </a:ext>
            </a:extLst>
          </p:cNvPr>
          <p:cNvGrpSpPr/>
          <p:nvPr/>
        </p:nvGrpSpPr>
        <p:grpSpPr>
          <a:xfrm>
            <a:off x="704849" y="3483073"/>
            <a:ext cx="3047181" cy="1368274"/>
            <a:chOff x="3520846" y="2915399"/>
            <a:chExt cx="3047181" cy="1368274"/>
          </a:xfrm>
        </p:grpSpPr>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86684E8-FC0D-4B4D-97F0-9DD6B1F08B0A}"/>
                    </a:ext>
                  </a:extLst>
                </p:cNvPr>
                <p:cNvSpPr txBox="1"/>
                <p:nvPr/>
              </p:nvSpPr>
              <p:spPr>
                <a:xfrm>
                  <a:off x="3520846" y="2915399"/>
                  <a:ext cx="304718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cs typeface="Times New Roman" panose="02020603050405020304" pitchFamily="18" charset="0"/>
                            <a:sym typeface="Quicksand"/>
                          </a:rPr>
                          <m:t>𝐶</m:t>
                        </m:r>
                        <m:d>
                          <m:dPr>
                            <m:begChr m:val="["/>
                            <m:endChr m:val="]"/>
                            <m:ctrlPr>
                              <a:rPr lang="es-AR" sz="2000" i="1">
                                <a:latin typeface="Cambria Math" panose="02040503050406030204" pitchFamily="18" charset="0"/>
                                <a:cs typeface="Times New Roman" panose="02020603050405020304" pitchFamily="18" charset="0"/>
                                <a:sym typeface="Quicksand"/>
                              </a:rPr>
                            </m:ctrlPr>
                          </m:dPr>
                          <m:e>
                            <m:r>
                              <a:rPr lang="es-AR" sz="2000">
                                <a:latin typeface="Cambria Math" panose="02040503050406030204" pitchFamily="18" charset="0"/>
                                <a:cs typeface="Times New Roman" panose="02020603050405020304" pitchFamily="18" charset="0"/>
                                <a:sym typeface="Quicksand"/>
                              </a:rPr>
                              <m:t>𝑏𝑝𝑠</m:t>
                            </m:r>
                          </m:e>
                        </m:d>
                        <m:r>
                          <a:rPr lang="es-AR" sz="2000">
                            <a:latin typeface="Cambria Math" panose="02040503050406030204" pitchFamily="18" charset="0"/>
                            <a:cs typeface="Times New Roman" panose="02020603050405020304" pitchFamily="18" charset="0"/>
                            <a:sym typeface="Quicksand"/>
                          </a:rPr>
                          <m:t>=</m:t>
                        </m:r>
                        <m:sSub>
                          <m:sSubPr>
                            <m:ctrlPr>
                              <a:rPr lang="es-AR" sz="2000" i="1">
                                <a:latin typeface="Cambria Math" panose="02040503050406030204" pitchFamily="18" charset="0"/>
                                <a:cs typeface="Times New Roman" panose="02020603050405020304" pitchFamily="18" charset="0"/>
                                <a:sym typeface="Quicksand"/>
                              </a:rPr>
                            </m:ctrlPr>
                          </m:sSubPr>
                          <m:e>
                            <m:r>
                              <a:rPr lang="es-AR" sz="2000">
                                <a:latin typeface="Cambria Math" panose="02040503050406030204" pitchFamily="18" charset="0"/>
                                <a:cs typeface="Times New Roman" panose="02020603050405020304" pitchFamily="18" charset="0"/>
                                <a:sym typeface="Quicksand"/>
                              </a:rPr>
                              <m:t>𝐵𝑊</m:t>
                            </m:r>
                          </m:e>
                          <m:sub>
                            <m:r>
                              <a:rPr lang="es-AR" sz="2000">
                                <a:latin typeface="Cambria Math" panose="02040503050406030204" pitchFamily="18" charset="0"/>
                                <a:cs typeface="Times New Roman" panose="02020603050405020304" pitchFamily="18" charset="0"/>
                                <a:sym typeface="Quicksand"/>
                              </a:rPr>
                              <m:t>𝐶</m:t>
                            </m:r>
                          </m:sub>
                        </m:sSub>
                        <m:r>
                          <a:rPr lang="es-AR" sz="2000">
                            <a:latin typeface="Cambria Math" panose="02040503050406030204" pitchFamily="18" charset="0"/>
                            <a:cs typeface="Times New Roman" panose="02020603050405020304" pitchFamily="18" charset="0"/>
                            <a:sym typeface="Quicksand"/>
                          </a:rPr>
                          <m:t> </m:t>
                        </m:r>
                        <m:sSub>
                          <m:sSubPr>
                            <m:ctrlPr>
                              <a:rPr lang="es-AR" sz="2000" i="1">
                                <a:latin typeface="Cambria Math" panose="02040503050406030204" pitchFamily="18" charset="0"/>
                                <a:cs typeface="Times New Roman" panose="02020603050405020304" pitchFamily="18" charset="0"/>
                                <a:sym typeface="Quicksand"/>
                              </a:rPr>
                            </m:ctrlPr>
                          </m:sSubPr>
                          <m:e>
                            <m:r>
                              <a:rPr lang="es-AR" sz="2000">
                                <a:latin typeface="Cambria Math" panose="02040503050406030204" pitchFamily="18" charset="0"/>
                                <a:cs typeface="Times New Roman" panose="02020603050405020304" pitchFamily="18" charset="0"/>
                                <a:sym typeface="Quicksand"/>
                              </a:rPr>
                              <m:t>𝑙𝑜𝑔</m:t>
                            </m:r>
                          </m:e>
                          <m:sub>
                            <m:r>
                              <a:rPr lang="es-AR" sz="2000">
                                <a:latin typeface="Cambria Math" panose="02040503050406030204" pitchFamily="18" charset="0"/>
                                <a:cs typeface="Times New Roman" panose="02020603050405020304" pitchFamily="18" charset="0"/>
                                <a:sym typeface="Quicksand"/>
                              </a:rPr>
                              <m:t>2</m:t>
                            </m:r>
                          </m:sub>
                        </m:sSub>
                        <m:r>
                          <a:rPr lang="es-AR" sz="2000">
                            <a:latin typeface="Cambria Math" panose="02040503050406030204" pitchFamily="18" charset="0"/>
                            <a:cs typeface="Times New Roman" panose="02020603050405020304" pitchFamily="18" charset="0"/>
                            <a:sym typeface="Quicksand"/>
                          </a:rPr>
                          <m:t>(1+</m:t>
                        </m:r>
                        <m:f>
                          <m:fPr>
                            <m:ctrlPr>
                              <a:rPr lang="es-AR" sz="2000" i="1">
                                <a:latin typeface="Cambria Math" panose="02040503050406030204" pitchFamily="18" charset="0"/>
                                <a:cs typeface="Times New Roman" panose="02020603050405020304" pitchFamily="18" charset="0"/>
                                <a:sym typeface="Quicksand"/>
                              </a:rPr>
                            </m:ctrlPr>
                          </m:fPr>
                          <m:num>
                            <m:r>
                              <m:rPr>
                                <m:sty m:val="p"/>
                              </m:rPr>
                              <a:rPr lang="es-AR" sz="2000">
                                <a:latin typeface="Cambria Math" panose="02040503050406030204" pitchFamily="18" charset="0"/>
                                <a:cs typeface="Times New Roman" panose="02020603050405020304" pitchFamily="18" charset="0"/>
                                <a:sym typeface="Quicksand"/>
                              </a:rPr>
                              <m:t>S</m:t>
                            </m:r>
                          </m:num>
                          <m:den>
                            <m:r>
                              <a:rPr lang="es-AR" sz="2000">
                                <a:latin typeface="Cambria Math" panose="02040503050406030204" pitchFamily="18" charset="0"/>
                                <a:cs typeface="Times New Roman" panose="02020603050405020304" pitchFamily="18" charset="0"/>
                                <a:sym typeface="Quicksand"/>
                              </a:rPr>
                              <m:t>𝑁</m:t>
                            </m:r>
                          </m:den>
                        </m:f>
                        <m:r>
                          <a:rPr lang="es-AR" sz="2000">
                            <a:latin typeface="Cambria Math" panose="02040503050406030204" pitchFamily="18" charset="0"/>
                            <a:cs typeface="Times New Roman" panose="02020603050405020304" pitchFamily="18" charset="0"/>
                            <a:sym typeface="Quicksand"/>
                          </a:rPr>
                          <m:t>)</m:t>
                        </m:r>
                      </m:oMath>
                    </m:oMathPara>
                  </a14:m>
                  <a:endParaRPr lang="es-AR" sz="2000" dirty="0">
                    <a:latin typeface="Times New Roman" panose="02020603050405020304" pitchFamily="18" charset="0"/>
                    <a:cs typeface="Times New Roman" panose="02020603050405020304" pitchFamily="18" charset="0"/>
                    <a:sym typeface="Quicksand"/>
                  </a:endParaRPr>
                </a:p>
              </p:txBody>
            </p:sp>
          </mc:Choice>
          <mc:Fallback xmlns="">
            <p:sp>
              <p:nvSpPr>
                <p:cNvPr id="6" name="CuadroTexto 5">
                  <a:extLst>
                    <a:ext uri="{FF2B5EF4-FFF2-40B4-BE49-F238E27FC236}">
                      <a16:creationId xmlns:a16="http://schemas.microsoft.com/office/drawing/2014/main" id="{286684E8-FC0D-4B4D-97F0-9DD6B1F08B0A}"/>
                    </a:ext>
                  </a:extLst>
                </p:cNvPr>
                <p:cNvSpPr txBox="1">
                  <a:spLocks noRot="1" noChangeAspect="1" noMove="1" noResize="1" noEditPoints="1" noAdjustHandles="1" noChangeArrowheads="1" noChangeShapeType="1" noTextEdit="1"/>
                </p:cNvSpPr>
                <p:nvPr/>
              </p:nvSpPr>
              <p:spPr>
                <a:xfrm>
                  <a:off x="3520846" y="2915399"/>
                  <a:ext cx="3047181" cy="576183"/>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B704954-346B-49EE-85C1-1B99AD97A62A}"/>
                    </a:ext>
                  </a:extLst>
                </p:cNvPr>
                <p:cNvSpPr txBox="1"/>
                <p:nvPr/>
              </p:nvSpPr>
              <p:spPr>
                <a:xfrm>
                  <a:off x="3520846" y="3613258"/>
                  <a:ext cx="298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cs typeface="Times New Roman" panose="02020603050405020304" pitchFamily="18" charset="0"/>
                            <a:sym typeface="Quicksand"/>
                          </a:rPr>
                          <m:t>𝐶</m:t>
                        </m:r>
                        <m:d>
                          <m:dPr>
                            <m:begChr m:val="["/>
                            <m:endChr m:val="]"/>
                            <m:ctrlPr>
                              <a:rPr lang="es-AR" sz="2000" i="1">
                                <a:latin typeface="Cambria Math" panose="02040503050406030204" pitchFamily="18" charset="0"/>
                                <a:cs typeface="Times New Roman" panose="02020603050405020304" pitchFamily="18" charset="0"/>
                                <a:sym typeface="Quicksand"/>
                              </a:rPr>
                            </m:ctrlPr>
                          </m:dPr>
                          <m:e>
                            <m:r>
                              <m:rPr>
                                <m:sty m:val="p"/>
                              </m:rPr>
                              <a:rPr lang="es-AR" sz="2000">
                                <a:latin typeface="Cambria Math" panose="02040503050406030204" pitchFamily="18" charset="0"/>
                                <a:cs typeface="Times New Roman" panose="02020603050405020304" pitchFamily="18" charset="0"/>
                                <a:sym typeface="Quicksand"/>
                              </a:rPr>
                              <m:t>M</m:t>
                            </m:r>
                            <m:r>
                              <a:rPr lang="es-AR" sz="2000">
                                <a:latin typeface="Cambria Math" panose="02040503050406030204" pitchFamily="18" charset="0"/>
                                <a:cs typeface="Times New Roman" panose="02020603050405020304" pitchFamily="18" charset="0"/>
                                <a:sym typeface="Quicksand"/>
                              </a:rPr>
                              <m:t>𝑏𝑝𝑠</m:t>
                            </m:r>
                          </m:e>
                        </m:d>
                        <m:r>
                          <a:rPr lang="es-AR" sz="2000">
                            <a:latin typeface="Cambria Math" panose="02040503050406030204" pitchFamily="18" charset="0"/>
                            <a:cs typeface="Times New Roman" panose="02020603050405020304" pitchFamily="18" charset="0"/>
                            <a:sym typeface="Quicksand"/>
                          </a:rPr>
                          <m:t>=6 </m:t>
                        </m:r>
                        <m:sSub>
                          <m:sSubPr>
                            <m:ctrlPr>
                              <a:rPr lang="es-AR" sz="2000" i="1">
                                <a:latin typeface="Cambria Math" panose="02040503050406030204" pitchFamily="18" charset="0"/>
                                <a:cs typeface="Times New Roman" panose="02020603050405020304" pitchFamily="18" charset="0"/>
                                <a:sym typeface="Quicksand"/>
                              </a:rPr>
                            </m:ctrlPr>
                          </m:sSubPr>
                          <m:e>
                            <m:r>
                              <a:rPr lang="es-AR" sz="2000">
                                <a:latin typeface="Cambria Math" panose="02040503050406030204" pitchFamily="18" charset="0"/>
                                <a:cs typeface="Times New Roman" panose="02020603050405020304" pitchFamily="18" charset="0"/>
                                <a:sym typeface="Quicksand"/>
                              </a:rPr>
                              <m:t>𝑙𝑜𝑔</m:t>
                            </m:r>
                          </m:e>
                          <m:sub>
                            <m:r>
                              <a:rPr lang="es-AR" sz="2000">
                                <a:latin typeface="Cambria Math" panose="02040503050406030204" pitchFamily="18" charset="0"/>
                                <a:cs typeface="Times New Roman" panose="02020603050405020304" pitchFamily="18" charset="0"/>
                                <a:sym typeface="Quicksand"/>
                              </a:rPr>
                              <m:t>2</m:t>
                            </m:r>
                          </m:sub>
                        </m:sSub>
                        <m:r>
                          <a:rPr lang="es-AR" sz="2000">
                            <a:latin typeface="Cambria Math" panose="02040503050406030204" pitchFamily="18" charset="0"/>
                            <a:cs typeface="Times New Roman" panose="02020603050405020304" pitchFamily="18" charset="0"/>
                            <a:sym typeface="Quicksand"/>
                          </a:rPr>
                          <m:t>(1+63)</m:t>
                        </m:r>
                      </m:oMath>
                    </m:oMathPara>
                  </a14:m>
                  <a:endParaRPr lang="es-AR" sz="2000" dirty="0">
                    <a:latin typeface="Times New Roman" panose="02020603050405020304" pitchFamily="18" charset="0"/>
                    <a:cs typeface="Times New Roman" panose="02020603050405020304" pitchFamily="18" charset="0"/>
                    <a:sym typeface="Quicksand"/>
                  </a:endParaRPr>
                </a:p>
              </p:txBody>
            </p:sp>
          </mc:Choice>
          <mc:Fallback xmlns="">
            <p:sp>
              <p:nvSpPr>
                <p:cNvPr id="7" name="CuadroTexto 6">
                  <a:extLst>
                    <a:ext uri="{FF2B5EF4-FFF2-40B4-BE49-F238E27FC236}">
                      <a16:creationId xmlns:a16="http://schemas.microsoft.com/office/drawing/2014/main" id="{EB704954-346B-49EE-85C1-1B99AD97A62A}"/>
                    </a:ext>
                  </a:extLst>
                </p:cNvPr>
                <p:cNvSpPr txBox="1">
                  <a:spLocks noRot="1" noChangeAspect="1" noMove="1" noResize="1" noEditPoints="1" noAdjustHandles="1" noChangeArrowheads="1" noChangeShapeType="1" noTextEdit="1"/>
                </p:cNvSpPr>
                <p:nvPr/>
              </p:nvSpPr>
              <p:spPr>
                <a:xfrm>
                  <a:off x="3520846" y="3613258"/>
                  <a:ext cx="2980752" cy="307777"/>
                </a:xfrm>
                <a:prstGeom prst="rect">
                  <a:avLst/>
                </a:prstGeom>
                <a:blipFill>
                  <a:blip r:embed="rId3"/>
                  <a:stretch>
                    <a:fillRect l="-1636" r="-2454" b="-3800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599E998-2482-4B02-885A-D5F048FAE6F8}"/>
                    </a:ext>
                  </a:extLst>
                </p:cNvPr>
                <p:cNvSpPr txBox="1"/>
                <p:nvPr/>
              </p:nvSpPr>
              <p:spPr>
                <a:xfrm>
                  <a:off x="4098788" y="3975896"/>
                  <a:ext cx="1443408" cy="307777"/>
                </a:xfrm>
                <a:prstGeom prst="rect">
                  <a:avLst/>
                </a:prstGeom>
                <a:noFill/>
              </p:spPr>
              <p:txBody>
                <a:bodyPr wrap="none" lIns="0" tIns="0" rIns="0" bIns="0" rtlCol="0">
                  <a:spAutoFit/>
                </a:bodyPr>
                <a:lstStyle/>
                <a:p>
                  <a:r>
                    <a:rPr lang="es-AR" sz="2000" dirty="0">
                      <a:latin typeface="Times New Roman" panose="02020603050405020304" pitchFamily="18" charset="0"/>
                      <a:cs typeface="Times New Roman" panose="02020603050405020304" pitchFamily="18" charset="0"/>
                      <a:sym typeface="Quicksand"/>
                    </a:rPr>
                    <a:t>C </a:t>
                  </a:r>
                  <a14:m>
                    <m:oMath xmlns:m="http://schemas.openxmlformats.org/officeDocument/2006/math">
                      <m:r>
                        <a:rPr lang="es-AR" sz="2000">
                          <a:latin typeface="Cambria Math" panose="02040503050406030204" pitchFamily="18" charset="0"/>
                          <a:cs typeface="Times New Roman" panose="02020603050405020304" pitchFamily="18" charset="0"/>
                          <a:sym typeface="Quicksand"/>
                        </a:rPr>
                        <m:t>=36 </m:t>
                      </m:r>
                      <m:r>
                        <m:rPr>
                          <m:sty m:val="p"/>
                        </m:rPr>
                        <a:rPr lang="es-AR" sz="2000">
                          <a:latin typeface="Cambria Math" panose="02040503050406030204" pitchFamily="18" charset="0"/>
                          <a:cs typeface="Times New Roman" panose="02020603050405020304" pitchFamily="18" charset="0"/>
                          <a:sym typeface="Quicksand"/>
                        </a:rPr>
                        <m:t>Mbps</m:t>
                      </m:r>
                    </m:oMath>
                  </a14:m>
                  <a:endParaRPr lang="es-AR" sz="2000" dirty="0">
                    <a:latin typeface="Times New Roman" panose="02020603050405020304" pitchFamily="18" charset="0"/>
                    <a:cs typeface="Times New Roman" panose="02020603050405020304" pitchFamily="18" charset="0"/>
                    <a:sym typeface="Quicksand"/>
                  </a:endParaRPr>
                </a:p>
              </p:txBody>
            </p:sp>
          </mc:Choice>
          <mc:Fallback xmlns="">
            <p:sp>
              <p:nvSpPr>
                <p:cNvPr id="8" name="CuadroTexto 7">
                  <a:extLst>
                    <a:ext uri="{FF2B5EF4-FFF2-40B4-BE49-F238E27FC236}">
                      <a16:creationId xmlns:a16="http://schemas.microsoft.com/office/drawing/2014/main" id="{C599E998-2482-4B02-885A-D5F048FAE6F8}"/>
                    </a:ext>
                  </a:extLst>
                </p:cNvPr>
                <p:cNvSpPr txBox="1">
                  <a:spLocks noRot="1" noChangeAspect="1" noMove="1" noResize="1" noEditPoints="1" noAdjustHandles="1" noChangeArrowheads="1" noChangeShapeType="1" noTextEdit="1"/>
                </p:cNvSpPr>
                <p:nvPr/>
              </p:nvSpPr>
              <p:spPr>
                <a:xfrm>
                  <a:off x="4098788" y="3975896"/>
                  <a:ext cx="1443408" cy="307777"/>
                </a:xfrm>
                <a:prstGeom prst="rect">
                  <a:avLst/>
                </a:prstGeom>
                <a:blipFill>
                  <a:blip r:embed="rId4"/>
                  <a:stretch>
                    <a:fillRect l="-10549" t="-25490" r="-7595" b="-49020"/>
                  </a:stretch>
                </a:blipFill>
              </p:spPr>
              <p:txBody>
                <a:bodyPr/>
                <a:lstStyle/>
                <a:p>
                  <a:r>
                    <a:rPr lang="es-AR">
                      <a:noFill/>
                    </a:rPr>
                    <a:t> </a:t>
                  </a:r>
                </a:p>
              </p:txBody>
            </p:sp>
          </mc:Fallback>
        </mc:AlternateContent>
      </p:grpSp>
      <p:sp>
        <p:nvSpPr>
          <p:cNvPr id="9" name="CuadroTexto 8">
            <a:extLst>
              <a:ext uri="{FF2B5EF4-FFF2-40B4-BE49-F238E27FC236}">
                <a16:creationId xmlns:a16="http://schemas.microsoft.com/office/drawing/2014/main" id="{E1A0E9CC-B4EE-4F53-A0B3-915BE9ADB3EC}"/>
              </a:ext>
            </a:extLst>
          </p:cNvPr>
          <p:cNvSpPr txBox="1"/>
          <p:nvPr/>
        </p:nvSpPr>
        <p:spPr>
          <a:xfrm>
            <a:off x="4876800" y="3604749"/>
            <a:ext cx="6032409" cy="1015663"/>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Si se acepta por ahora que R=C y </a:t>
            </a:r>
            <a:r>
              <a:rPr lang="es-ES" sz="2000" dirty="0" err="1">
                <a:latin typeface="Times New Roman" panose="02020603050405020304" pitchFamily="18" charset="0"/>
                <a:cs typeface="Times New Roman" panose="02020603050405020304" pitchFamily="18" charset="0"/>
              </a:rPr>
              <a:t>bp</a:t>
            </a:r>
            <a:r>
              <a:rPr lang="es-ES" sz="2000" dirty="0">
                <a:latin typeface="Times New Roman" panose="02020603050405020304" pitchFamily="18" charset="0"/>
                <a:cs typeface="Times New Roman" panose="02020603050405020304" pitchFamily="18" charset="0"/>
              </a:rPr>
              <a:t> es el numero de bits transmitido por cada portadora, adoptando un esquema de modulación de 64QAM (</a:t>
            </a:r>
            <a:r>
              <a:rPr lang="es-ES" sz="2000" dirty="0" err="1">
                <a:latin typeface="Times New Roman" panose="02020603050405020304" pitchFamily="18" charset="0"/>
                <a:cs typeface="Times New Roman" panose="02020603050405020304" pitchFamily="18" charset="0"/>
              </a:rPr>
              <a:t>bp</a:t>
            </a:r>
            <a:r>
              <a:rPr lang="es-ES" sz="2000" dirty="0">
                <a:latin typeface="Times New Roman" panose="02020603050405020304" pitchFamily="18" charset="0"/>
                <a:cs typeface="Times New Roman" panose="02020603050405020304" pitchFamily="18" charset="0"/>
              </a:rPr>
              <a:t>=6bits)</a:t>
            </a:r>
            <a:endParaRPr lang="es-AR" sz="2000" dirty="0">
              <a:latin typeface="Times New Roman" panose="02020603050405020304" pitchFamily="18" charset="0"/>
              <a:cs typeface="Times New Roman" panose="02020603050405020304" pitchFamily="18" charset="0"/>
            </a:endParaRPr>
          </a:p>
        </p:txBody>
      </p:sp>
      <p:grpSp>
        <p:nvGrpSpPr>
          <p:cNvPr id="10" name="Grupo 9">
            <a:extLst>
              <a:ext uri="{FF2B5EF4-FFF2-40B4-BE49-F238E27FC236}">
                <a16:creationId xmlns:a16="http://schemas.microsoft.com/office/drawing/2014/main" id="{A0DFFFB1-93FD-47CF-A42D-7A295B7C5078}"/>
              </a:ext>
            </a:extLst>
          </p:cNvPr>
          <p:cNvGrpSpPr/>
          <p:nvPr/>
        </p:nvGrpSpPr>
        <p:grpSpPr>
          <a:xfrm>
            <a:off x="6557093" y="5328125"/>
            <a:ext cx="2671821" cy="1211290"/>
            <a:chOff x="3698491" y="3825586"/>
            <a:chExt cx="1251507" cy="1211290"/>
          </a:xfrm>
        </p:grpSpPr>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C0298DFD-D0B5-4C60-9C7D-50363FF4AFB6}"/>
                    </a:ext>
                  </a:extLst>
                </p:cNvPr>
                <p:cNvSpPr txBox="1"/>
                <p:nvPr/>
              </p:nvSpPr>
              <p:spPr>
                <a:xfrm>
                  <a:off x="4045195" y="3825586"/>
                  <a:ext cx="755007"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000">
                            <a:latin typeface="Cambria Math" panose="02040503050406030204" pitchFamily="18" charset="0"/>
                            <a:cs typeface="Times New Roman" panose="02020603050405020304" pitchFamily="18" charset="0"/>
                          </a:rPr>
                          <m:t>𝑅</m:t>
                        </m:r>
                        <m:d>
                          <m:dPr>
                            <m:begChr m:val="["/>
                            <m:endChr m:val="]"/>
                            <m:ctrlPr>
                              <a:rPr lang="es-AR" sz="2000" i="1">
                                <a:latin typeface="Cambria Math" panose="02040503050406030204" pitchFamily="18" charset="0"/>
                                <a:cs typeface="Times New Roman" panose="02020603050405020304" pitchFamily="18" charset="0"/>
                              </a:rPr>
                            </m:ctrlPr>
                          </m:dPr>
                          <m:e>
                            <m:r>
                              <a:rPr lang="es-AR" sz="2000">
                                <a:latin typeface="Cambria Math" panose="02040503050406030204" pitchFamily="18" charset="0"/>
                                <a:cs typeface="Times New Roman" panose="02020603050405020304" pitchFamily="18" charset="0"/>
                              </a:rPr>
                              <m:t>𝑏𝑝𝑠</m:t>
                            </m:r>
                          </m:e>
                        </m:d>
                        <m:r>
                          <a:rPr lang="es-AR" sz="2000">
                            <a:latin typeface="Cambria Math" panose="02040503050406030204" pitchFamily="18" charset="0"/>
                            <a:cs typeface="Times New Roman" panose="02020603050405020304" pitchFamily="18" charset="0"/>
                          </a:rPr>
                          <m:t>=</m:t>
                        </m:r>
                        <m:f>
                          <m:fPr>
                            <m:ctrlPr>
                              <a:rPr lang="es-AR" sz="2000" i="1">
                                <a:latin typeface="Cambria Math" panose="02040503050406030204" pitchFamily="18" charset="0"/>
                                <a:cs typeface="Times New Roman" panose="02020603050405020304" pitchFamily="18" charset="0"/>
                              </a:rPr>
                            </m:ctrlPr>
                          </m:fPr>
                          <m:num>
                            <m:sSub>
                              <m:sSubPr>
                                <m:ctrlPr>
                                  <a:rPr lang="es-AR" sz="2000" i="1">
                                    <a:latin typeface="Cambria Math" panose="02040503050406030204" pitchFamily="18" charset="0"/>
                                    <a:cs typeface="Times New Roman" panose="02020603050405020304" pitchFamily="18" charset="0"/>
                                  </a:rPr>
                                </m:ctrlPr>
                              </m:sSubPr>
                              <m:e>
                                <m:r>
                                  <a:rPr lang="es-AR" sz="2000">
                                    <a:latin typeface="Cambria Math" panose="02040503050406030204" pitchFamily="18" charset="0"/>
                                    <a:cs typeface="Times New Roman" panose="02020603050405020304" pitchFamily="18" charset="0"/>
                                  </a:rPr>
                                  <m:t>𝑏</m:t>
                                </m:r>
                              </m:e>
                              <m:sub>
                                <m:r>
                                  <a:rPr lang="es-AR" sz="2000">
                                    <a:latin typeface="Cambria Math" panose="02040503050406030204" pitchFamily="18" charset="0"/>
                                    <a:cs typeface="Times New Roman" panose="02020603050405020304" pitchFamily="18" charset="0"/>
                                  </a:rPr>
                                  <m:t>𝑃</m:t>
                                </m:r>
                              </m:sub>
                            </m:sSub>
                            <m:r>
                              <a:rPr lang="es-AR" sz="2000">
                                <a:latin typeface="Cambria Math" panose="02040503050406030204" pitchFamily="18" charset="0"/>
                                <a:cs typeface="Times New Roman" panose="02020603050405020304" pitchFamily="18" charset="0"/>
                              </a:rPr>
                              <m:t> </m:t>
                            </m:r>
                            <m:r>
                              <a:rPr lang="es-AR" sz="2000">
                                <a:latin typeface="Cambria Math" panose="02040503050406030204" pitchFamily="18" charset="0"/>
                                <a:cs typeface="Times New Roman" panose="02020603050405020304" pitchFamily="18" charset="0"/>
                              </a:rPr>
                              <m:t>𝐿</m:t>
                            </m:r>
                          </m:num>
                          <m:den>
                            <m:sSub>
                              <m:sSubPr>
                                <m:ctrlPr>
                                  <a:rPr lang="es-AR" sz="2000" i="1">
                                    <a:latin typeface="Cambria Math" panose="02040503050406030204" pitchFamily="18" charset="0"/>
                                    <a:cs typeface="Times New Roman" panose="02020603050405020304" pitchFamily="18" charset="0"/>
                                  </a:rPr>
                                </m:ctrlPr>
                              </m:sSubPr>
                              <m:e>
                                <m:r>
                                  <a:rPr lang="es-AR" sz="2000">
                                    <a:latin typeface="Cambria Math" panose="02040503050406030204" pitchFamily="18" charset="0"/>
                                    <a:cs typeface="Times New Roman" panose="02020603050405020304" pitchFamily="18" charset="0"/>
                                  </a:rPr>
                                  <m:t>𝑇</m:t>
                                </m:r>
                              </m:e>
                              <m:sub>
                                <m:r>
                                  <a:rPr lang="es-AR" sz="2000">
                                    <a:latin typeface="Cambria Math" panose="02040503050406030204" pitchFamily="18" charset="0"/>
                                    <a:cs typeface="Times New Roman" panose="02020603050405020304" pitchFamily="18" charset="0"/>
                                  </a:rPr>
                                  <m:t>𝑆</m:t>
                                </m:r>
                              </m:sub>
                            </m:sSub>
                          </m:den>
                        </m:f>
                      </m:oMath>
                    </m:oMathPara>
                  </a14:m>
                  <a:endParaRPr lang="es-AR" sz="2000" dirty="0">
                    <a:latin typeface="Times New Roman" panose="02020603050405020304" pitchFamily="18" charset="0"/>
                    <a:cs typeface="Times New Roman" panose="02020603050405020304" pitchFamily="18" charset="0"/>
                  </a:endParaRPr>
                </a:p>
              </p:txBody>
            </p:sp>
          </mc:Choice>
          <mc:Fallback xmlns="">
            <p:sp>
              <p:nvSpPr>
                <p:cNvPr id="11" name="CuadroTexto 10">
                  <a:extLst>
                    <a:ext uri="{FF2B5EF4-FFF2-40B4-BE49-F238E27FC236}">
                      <a16:creationId xmlns:a16="http://schemas.microsoft.com/office/drawing/2014/main" id="{C0298DFD-D0B5-4C60-9C7D-50363FF4AFB6}"/>
                    </a:ext>
                  </a:extLst>
                </p:cNvPr>
                <p:cNvSpPr txBox="1">
                  <a:spLocks noRot="1" noChangeAspect="1" noMove="1" noResize="1" noEditPoints="1" noAdjustHandles="1" noChangeArrowheads="1" noChangeShapeType="1" noTextEdit="1"/>
                </p:cNvSpPr>
                <p:nvPr/>
              </p:nvSpPr>
              <p:spPr>
                <a:xfrm>
                  <a:off x="4045195" y="3825586"/>
                  <a:ext cx="755007" cy="636200"/>
                </a:xfrm>
                <a:prstGeom prst="rect">
                  <a:avLst/>
                </a:prstGeom>
                <a:blipFill>
                  <a:blip r:embed="rId5"/>
                  <a:stretch>
                    <a:fillRect b="-96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463EE009-A5E0-40E2-A16C-E3E990AB8F75}"/>
                    </a:ext>
                  </a:extLst>
                </p:cNvPr>
                <p:cNvSpPr txBox="1"/>
                <p:nvPr/>
              </p:nvSpPr>
              <p:spPr>
                <a:xfrm>
                  <a:off x="3698491" y="4359575"/>
                  <a:ext cx="1251507" cy="677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AR" sz="2000" i="1">
                                <a:latin typeface="Cambria Math" panose="02040503050406030204" pitchFamily="18" charset="0"/>
                                <a:cs typeface="Times New Roman" panose="02020603050405020304" pitchFamily="18" charset="0"/>
                              </a:rPr>
                            </m:ctrlPr>
                          </m:fPr>
                          <m:num>
                            <m:r>
                              <a:rPr lang="es-AR" sz="2000">
                                <a:latin typeface="Cambria Math" panose="02040503050406030204" pitchFamily="18" charset="0"/>
                                <a:cs typeface="Times New Roman" panose="02020603050405020304" pitchFamily="18" charset="0"/>
                              </a:rPr>
                              <m:t>36 </m:t>
                            </m:r>
                            <m:r>
                              <m:rPr>
                                <m:sty m:val="p"/>
                              </m:rPr>
                              <a:rPr lang="es-AR" sz="2000">
                                <a:latin typeface="Cambria Math" panose="02040503050406030204" pitchFamily="18" charset="0"/>
                                <a:cs typeface="Times New Roman" panose="02020603050405020304" pitchFamily="18" charset="0"/>
                              </a:rPr>
                              <m:t>x</m:t>
                            </m:r>
                            <m:r>
                              <a:rPr lang="es-AR" sz="2000">
                                <a:latin typeface="Cambria Math" panose="02040503050406030204" pitchFamily="18" charset="0"/>
                                <a:cs typeface="Times New Roman" panose="02020603050405020304" pitchFamily="18" charset="0"/>
                              </a:rPr>
                              <m:t> </m:t>
                            </m:r>
                            <m:sSup>
                              <m:sSupPr>
                                <m:ctrlPr>
                                  <a:rPr lang="es-AR" sz="2000" i="1">
                                    <a:latin typeface="Cambria Math" panose="02040503050406030204" pitchFamily="18" charset="0"/>
                                    <a:cs typeface="Times New Roman" panose="02020603050405020304" pitchFamily="18" charset="0"/>
                                  </a:rPr>
                                </m:ctrlPr>
                              </m:sSupPr>
                              <m:e>
                                <m:r>
                                  <a:rPr lang="es-AR" sz="2000">
                                    <a:latin typeface="Cambria Math" panose="02040503050406030204" pitchFamily="18" charset="0"/>
                                    <a:cs typeface="Times New Roman" panose="02020603050405020304" pitchFamily="18" charset="0"/>
                                  </a:rPr>
                                  <m:t>10</m:t>
                                </m:r>
                              </m:e>
                              <m:sup>
                                <m:r>
                                  <a:rPr lang="es-AR" sz="2000">
                                    <a:latin typeface="Cambria Math" panose="02040503050406030204" pitchFamily="18" charset="0"/>
                                    <a:cs typeface="Times New Roman" panose="02020603050405020304" pitchFamily="18" charset="0"/>
                                  </a:rPr>
                                  <m:t>6</m:t>
                                </m:r>
                              </m:sup>
                            </m:sSup>
                          </m:num>
                          <m:den>
                            <m:r>
                              <a:rPr lang="es-AR" sz="2000">
                                <a:latin typeface="Cambria Math" panose="02040503050406030204" pitchFamily="18" charset="0"/>
                                <a:cs typeface="Times New Roman" panose="02020603050405020304" pitchFamily="18" charset="0"/>
                              </a:rPr>
                              <m:t>6</m:t>
                            </m:r>
                          </m:den>
                        </m:f>
                        <m:r>
                          <a:rPr lang="es-AR" sz="2000">
                            <a:latin typeface="Cambria Math" panose="02040503050406030204" pitchFamily="18" charset="0"/>
                            <a:cs typeface="Times New Roman" panose="02020603050405020304" pitchFamily="18" charset="0"/>
                          </a:rPr>
                          <m:t>=</m:t>
                        </m:r>
                        <m:f>
                          <m:fPr>
                            <m:ctrlPr>
                              <a:rPr lang="es-AR" sz="2000" i="1">
                                <a:latin typeface="Cambria Math" panose="02040503050406030204" pitchFamily="18" charset="0"/>
                                <a:cs typeface="Times New Roman" panose="02020603050405020304" pitchFamily="18" charset="0"/>
                              </a:rPr>
                            </m:ctrlPr>
                          </m:fPr>
                          <m:num>
                            <m:r>
                              <a:rPr lang="es-AR" sz="2000">
                                <a:latin typeface="Cambria Math" panose="02040503050406030204" pitchFamily="18" charset="0"/>
                                <a:cs typeface="Times New Roman" panose="02020603050405020304" pitchFamily="18" charset="0"/>
                              </a:rPr>
                              <m:t>𝐿</m:t>
                            </m:r>
                          </m:num>
                          <m:den>
                            <m:sSub>
                              <m:sSubPr>
                                <m:ctrlPr>
                                  <a:rPr lang="es-AR" sz="2000" i="1">
                                    <a:latin typeface="Cambria Math" panose="02040503050406030204" pitchFamily="18" charset="0"/>
                                    <a:cs typeface="Times New Roman" panose="02020603050405020304" pitchFamily="18" charset="0"/>
                                  </a:rPr>
                                </m:ctrlPr>
                              </m:sSubPr>
                              <m:e>
                                <m:r>
                                  <a:rPr lang="es-AR" sz="2000">
                                    <a:latin typeface="Cambria Math" panose="02040503050406030204" pitchFamily="18" charset="0"/>
                                    <a:cs typeface="Times New Roman" panose="02020603050405020304" pitchFamily="18" charset="0"/>
                                  </a:rPr>
                                  <m:t>𝑇</m:t>
                                </m:r>
                              </m:e>
                              <m:sub>
                                <m:r>
                                  <a:rPr lang="es-AR" sz="2000">
                                    <a:latin typeface="Cambria Math" panose="02040503050406030204" pitchFamily="18" charset="0"/>
                                    <a:cs typeface="Times New Roman" panose="02020603050405020304" pitchFamily="18" charset="0"/>
                                  </a:rPr>
                                  <m:t>𝑆</m:t>
                                </m:r>
                              </m:sub>
                            </m:sSub>
                          </m:den>
                        </m:f>
                        <m:r>
                          <a:rPr lang="es-AR" sz="2000">
                            <a:latin typeface="Cambria Math" panose="02040503050406030204" pitchFamily="18" charset="0"/>
                            <a:cs typeface="Times New Roman" panose="02020603050405020304" pitchFamily="18" charset="0"/>
                          </a:rPr>
                          <m:t>=6 </m:t>
                        </m:r>
                        <m:r>
                          <m:rPr>
                            <m:sty m:val="p"/>
                          </m:rPr>
                          <a:rPr lang="es-AR" sz="2000">
                            <a:latin typeface="Cambria Math" panose="02040503050406030204" pitchFamily="18" charset="0"/>
                            <a:cs typeface="Times New Roman" panose="02020603050405020304" pitchFamily="18" charset="0"/>
                          </a:rPr>
                          <m:t>x</m:t>
                        </m:r>
                        <m:r>
                          <a:rPr lang="es-AR" sz="2000">
                            <a:latin typeface="Cambria Math" panose="02040503050406030204" pitchFamily="18" charset="0"/>
                            <a:cs typeface="Times New Roman" panose="02020603050405020304" pitchFamily="18" charset="0"/>
                          </a:rPr>
                          <m:t> </m:t>
                        </m:r>
                        <m:sSup>
                          <m:sSupPr>
                            <m:ctrlPr>
                              <a:rPr lang="es-AR" sz="2000" i="1">
                                <a:latin typeface="Cambria Math" panose="02040503050406030204" pitchFamily="18" charset="0"/>
                                <a:cs typeface="Times New Roman" panose="02020603050405020304" pitchFamily="18" charset="0"/>
                              </a:rPr>
                            </m:ctrlPr>
                          </m:sSupPr>
                          <m:e>
                            <m:r>
                              <a:rPr lang="es-AR" sz="2000">
                                <a:latin typeface="Cambria Math" panose="02040503050406030204" pitchFamily="18" charset="0"/>
                                <a:cs typeface="Times New Roman" panose="02020603050405020304" pitchFamily="18" charset="0"/>
                              </a:rPr>
                              <m:t>10</m:t>
                            </m:r>
                          </m:e>
                          <m:sup>
                            <m:r>
                              <a:rPr lang="es-AR" sz="2000">
                                <a:latin typeface="Cambria Math" panose="02040503050406030204" pitchFamily="18" charset="0"/>
                                <a:cs typeface="Times New Roman" panose="02020603050405020304" pitchFamily="18" charset="0"/>
                              </a:rPr>
                              <m:t>6</m:t>
                            </m:r>
                          </m:sup>
                        </m:sSup>
                      </m:oMath>
                    </m:oMathPara>
                  </a14:m>
                  <a:endParaRPr lang="es-AR" sz="2000" dirty="0">
                    <a:latin typeface="Times New Roman" panose="02020603050405020304" pitchFamily="18" charset="0"/>
                    <a:cs typeface="Times New Roman" panose="02020603050405020304" pitchFamily="18" charset="0"/>
                  </a:endParaRPr>
                </a:p>
              </p:txBody>
            </p:sp>
          </mc:Choice>
          <mc:Fallback xmlns="">
            <p:sp>
              <p:nvSpPr>
                <p:cNvPr id="12" name="CuadroTexto 11">
                  <a:extLst>
                    <a:ext uri="{FF2B5EF4-FFF2-40B4-BE49-F238E27FC236}">
                      <a16:creationId xmlns:a16="http://schemas.microsoft.com/office/drawing/2014/main" id="{463EE009-A5E0-40E2-A16C-E3E990AB8F75}"/>
                    </a:ext>
                  </a:extLst>
                </p:cNvPr>
                <p:cNvSpPr txBox="1">
                  <a:spLocks noRot="1" noChangeAspect="1" noMove="1" noResize="1" noEditPoints="1" noAdjustHandles="1" noChangeArrowheads="1" noChangeShapeType="1" noTextEdit="1"/>
                </p:cNvSpPr>
                <p:nvPr/>
              </p:nvSpPr>
              <p:spPr>
                <a:xfrm>
                  <a:off x="3698491" y="4359575"/>
                  <a:ext cx="1251507" cy="677301"/>
                </a:xfrm>
                <a:prstGeom prst="rect">
                  <a:avLst/>
                </a:prstGeom>
                <a:blipFill>
                  <a:blip r:embed="rId6"/>
                  <a:stretch>
                    <a:fillRect/>
                  </a:stretch>
                </a:blipFill>
              </p:spPr>
              <p:txBody>
                <a:bodyPr/>
                <a:lstStyle/>
                <a:p>
                  <a:r>
                    <a:rPr lang="es-AR">
                      <a:noFill/>
                    </a:rPr>
                    <a:t> </a:t>
                  </a:r>
                </a:p>
              </p:txBody>
            </p:sp>
          </mc:Fallback>
        </mc:AlternateContent>
      </p:grpSp>
      <p:cxnSp>
        <p:nvCxnSpPr>
          <p:cNvPr id="14" name="Conector recto de flecha 13">
            <a:extLst>
              <a:ext uri="{FF2B5EF4-FFF2-40B4-BE49-F238E27FC236}">
                <a16:creationId xmlns:a16="http://schemas.microsoft.com/office/drawing/2014/main" id="{32BE1EB5-D3CD-41ED-A87F-622EF19648B9}"/>
              </a:ext>
            </a:extLst>
          </p:cNvPr>
          <p:cNvCxnSpPr/>
          <p:nvPr/>
        </p:nvCxnSpPr>
        <p:spPr>
          <a:xfrm flipV="1">
            <a:off x="2971800" y="4334820"/>
            <a:ext cx="1657350" cy="362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0795D360-250F-4049-B53F-009DBEE889EB}"/>
              </a:ext>
            </a:extLst>
          </p:cNvPr>
          <p:cNvCxnSpPr>
            <a:stCxn id="9" idx="2"/>
          </p:cNvCxnSpPr>
          <p:nvPr/>
        </p:nvCxnSpPr>
        <p:spPr>
          <a:xfrm flipH="1">
            <a:off x="7893004" y="4620412"/>
            <a:ext cx="1" cy="60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0256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3369A3D-F9FE-4CB4-9BBA-6B98034E8311}"/>
                  </a:ext>
                </a:extLst>
              </p:cNvPr>
              <p:cNvSpPr>
                <a:spLocks noGrp="1"/>
              </p:cNvSpPr>
              <p:nvPr>
                <p:ph idx="1"/>
              </p:nvPr>
            </p:nvSpPr>
            <p:spPr>
              <a:xfrm>
                <a:off x="1289540" y="297856"/>
                <a:ext cx="10250904" cy="6560144"/>
              </a:xfrm>
            </p:spPr>
            <p:txBody>
              <a:bodyPr>
                <a:normAutofit fontScale="62500" lnSpcReduction="20000"/>
              </a:bodyPr>
              <a:lstStyle/>
              <a:p>
                <a:pPr marL="0" indent="0">
                  <a:buNone/>
                </a:pPr>
                <a:r>
                  <a:rPr lang="es-MX" sz="3200" dirty="0">
                    <a:solidFill>
                      <a:srgbClr val="FFFFFF"/>
                    </a:solidFill>
                    <a:latin typeface="Times New Roman" panose="02020603050405020304" pitchFamily="18" charset="0"/>
                    <a:cs typeface="Times New Roman" panose="02020603050405020304" pitchFamily="18" charset="0"/>
                  </a:rPr>
                  <a:t>Hay una necesidad la cual es de insertar un tiempo de guarda TG para evitar la interferencia entre símbolos (ISI), debiéndose cumplir con la condición TG ≥ </a:t>
                </a:r>
                <a:r>
                  <a:rPr lang="es-MX" sz="3200" dirty="0" err="1">
                    <a:solidFill>
                      <a:srgbClr val="FFFFFF"/>
                    </a:solidFill>
                    <a:latin typeface="Times New Roman" panose="02020603050405020304" pitchFamily="18" charset="0"/>
                    <a:cs typeface="Times New Roman" panose="02020603050405020304" pitchFamily="18" charset="0"/>
                  </a:rPr>
                  <a:t>tr</a:t>
                </a:r>
                <a:r>
                  <a:rPr lang="es-MX" sz="3200" dirty="0">
                    <a:solidFill>
                      <a:srgbClr val="FFFFFF"/>
                    </a:solidFill>
                    <a:latin typeface="Times New Roman" panose="02020603050405020304" pitchFamily="18" charset="0"/>
                    <a:cs typeface="Times New Roman" panose="02020603050405020304" pitchFamily="18" charset="0"/>
                  </a:rPr>
                  <a:t>.</a:t>
                </a:r>
              </a:p>
              <a:p>
                <a:pPr marL="0" indent="0">
                  <a:buNone/>
                </a:pPr>
                <a:r>
                  <a:rPr lang="es-MX" sz="3200" dirty="0">
                    <a:solidFill>
                      <a:srgbClr val="FFFFFF"/>
                    </a:solidFill>
                    <a:latin typeface="Times New Roman" panose="02020603050405020304" pitchFamily="18" charset="0"/>
                    <a:cs typeface="Times New Roman" panose="02020603050405020304" pitchFamily="18" charset="0"/>
                  </a:rPr>
                  <a:t>Por eso se fija cuatro valores posibles para la relación TG/TU, que en forma abreviada es representada mediante el símbolo </a:t>
                </a:r>
                <a:r>
                  <a:rPr lang="el-GR" sz="3200" dirty="0">
                    <a:solidFill>
                      <a:srgbClr val="FFFFFF"/>
                    </a:solidFill>
                    <a:latin typeface="Times New Roman" panose="02020603050405020304" pitchFamily="18" charset="0"/>
                    <a:cs typeface="Times New Roman" panose="02020603050405020304" pitchFamily="18" charset="0"/>
                  </a:rPr>
                  <a:t>Δ</a:t>
                </a:r>
                <a:r>
                  <a:rPr lang="es-AR" sz="3200" dirty="0">
                    <a:solidFill>
                      <a:srgbClr val="FFFFFF"/>
                    </a:solidFill>
                    <a:latin typeface="Times New Roman" panose="02020603050405020304" pitchFamily="18" charset="0"/>
                    <a:cs typeface="Times New Roman" panose="02020603050405020304" pitchFamily="18" charset="0"/>
                  </a:rPr>
                  <a:t>=1/4, 1/8, 1/16, o 1/32.</a:t>
                </a:r>
                <a:r>
                  <a:rPr lang="es-MX" sz="3200" dirty="0">
                    <a:solidFill>
                      <a:srgbClr val="FFFFFF"/>
                    </a:solidFill>
                    <a:latin typeface="Times New Roman" panose="02020603050405020304" pitchFamily="18" charset="0"/>
                    <a:cs typeface="Times New Roman" panose="02020603050405020304" pitchFamily="18" charset="0"/>
                  </a:rPr>
                  <a:t> </a:t>
                </a:r>
              </a:p>
              <a:p>
                <a:pPr marL="0" indent="0">
                  <a:buNone/>
                </a:pPr>
                <a:r>
                  <a:rPr lang="es-MX" sz="3200" dirty="0">
                    <a:solidFill>
                      <a:srgbClr val="FFFFFF"/>
                    </a:solidFill>
                    <a:latin typeface="Times New Roman" panose="02020603050405020304" pitchFamily="18" charset="0"/>
                    <a:cs typeface="Times New Roman" panose="02020603050405020304" pitchFamily="18" charset="0"/>
                  </a:rPr>
                  <a:t>La distancia “d” entre la antena receptora y el objeto reflectante es de 1km, por lo que la onda reflejada recorrerá una trayectoria adicional de aproximadamente 2km respecto a la señal directa. Entonces el tiempo de retardo dará el siguiente valor:</a:t>
                </a:r>
              </a:p>
              <a:p>
                <a:pPr marL="0" indent="0">
                  <a:buNone/>
                </a:pPr>
                <a14:m>
                  <m:oMathPara xmlns:m="http://schemas.openxmlformats.org/officeDocument/2006/math">
                    <m:oMathParaPr>
                      <m:jc m:val="centerGroup"/>
                    </m:oMathParaPr>
                    <m:oMath xmlns:m="http://schemas.openxmlformats.org/officeDocument/2006/math">
                      <m:sSub>
                        <m:sSubPr>
                          <m:ctrlPr>
                            <a:rPr lang="es-AR" sz="3200" i="1">
                              <a:solidFill>
                                <a:srgbClr val="FFFFFF"/>
                              </a:solidFill>
                              <a:latin typeface="Cambria Math" panose="02040503050406030204" pitchFamily="18" charset="0"/>
                              <a:cs typeface="Times New Roman" panose="02020603050405020304" pitchFamily="18" charset="0"/>
                              <a:sym typeface="Quicksand"/>
                            </a:rPr>
                          </m:ctrlPr>
                        </m:sSubPr>
                        <m:e>
                          <m:r>
                            <a:rPr lang="es-AR" sz="3200">
                              <a:solidFill>
                                <a:srgbClr val="FFFFFF"/>
                              </a:solidFill>
                              <a:latin typeface="Cambria Math" panose="02040503050406030204" pitchFamily="18" charset="0"/>
                              <a:cs typeface="Times New Roman" panose="02020603050405020304" pitchFamily="18" charset="0"/>
                              <a:sym typeface="Quicksand"/>
                            </a:rPr>
                            <m:t>𝑇</m:t>
                          </m:r>
                        </m:e>
                        <m:sub>
                          <m:r>
                            <a:rPr lang="es-AR" sz="3200">
                              <a:solidFill>
                                <a:srgbClr val="FFFFFF"/>
                              </a:solidFill>
                              <a:latin typeface="Cambria Math" panose="02040503050406030204" pitchFamily="18" charset="0"/>
                              <a:cs typeface="Times New Roman" panose="02020603050405020304" pitchFamily="18" charset="0"/>
                              <a:sym typeface="Quicksand"/>
                            </a:rPr>
                            <m:t>𝐺</m:t>
                          </m:r>
                        </m:sub>
                      </m:sSub>
                      <m:r>
                        <a:rPr lang="es-ES" sz="3200" b="0" i="0" smtClean="0">
                          <a:solidFill>
                            <a:srgbClr val="FFFFFF"/>
                          </a:solidFill>
                          <a:latin typeface="Cambria Math" panose="02040503050406030204" pitchFamily="18" charset="0"/>
                          <a:cs typeface="Times New Roman" panose="02020603050405020304" pitchFamily="18" charset="0"/>
                          <a:sym typeface="Quicksand"/>
                        </a:rPr>
                        <m:t>=</m:t>
                      </m:r>
                      <m:sSub>
                        <m:sSubPr>
                          <m:ctrlPr>
                            <a:rPr lang="es-AR" sz="3200" i="1">
                              <a:solidFill>
                                <a:srgbClr val="FFFFFF"/>
                              </a:solidFill>
                              <a:latin typeface="Cambria Math" panose="02040503050406030204" pitchFamily="18" charset="0"/>
                              <a:cs typeface="Times New Roman" panose="02020603050405020304" pitchFamily="18" charset="0"/>
                              <a:sym typeface="Quicksand"/>
                            </a:rPr>
                          </m:ctrlPr>
                        </m:sSubPr>
                        <m:e>
                          <m:r>
                            <a:rPr lang="es-AR" sz="3200">
                              <a:solidFill>
                                <a:srgbClr val="FFFFFF"/>
                              </a:solidFill>
                              <a:latin typeface="Cambria Math" panose="02040503050406030204" pitchFamily="18" charset="0"/>
                              <a:cs typeface="Times New Roman" panose="02020603050405020304" pitchFamily="18" charset="0"/>
                              <a:sym typeface="Quicksand"/>
                            </a:rPr>
                            <m:t>𝑡</m:t>
                          </m:r>
                        </m:e>
                        <m:sub>
                          <m:r>
                            <a:rPr lang="es-AR" sz="3200">
                              <a:solidFill>
                                <a:srgbClr val="FFFFFF"/>
                              </a:solidFill>
                              <a:latin typeface="Cambria Math" panose="02040503050406030204" pitchFamily="18" charset="0"/>
                              <a:cs typeface="Times New Roman" panose="02020603050405020304" pitchFamily="18" charset="0"/>
                              <a:sym typeface="Quicksand"/>
                            </a:rPr>
                            <m:t>𝑟</m:t>
                          </m:r>
                        </m:sub>
                      </m:sSub>
                      <m:r>
                        <a:rPr lang="es-AR" sz="3200">
                          <a:solidFill>
                            <a:srgbClr val="FFFFFF"/>
                          </a:solidFill>
                          <a:latin typeface="Cambria Math" panose="02040503050406030204" pitchFamily="18" charset="0"/>
                          <a:cs typeface="Times New Roman" panose="02020603050405020304" pitchFamily="18" charset="0"/>
                          <a:sym typeface="Quicksand"/>
                        </a:rPr>
                        <m:t>=</m:t>
                      </m:r>
                      <m:f>
                        <m:fPr>
                          <m:ctrlPr>
                            <a:rPr lang="es-AR" sz="3200" i="1">
                              <a:solidFill>
                                <a:srgbClr val="FFFFFF"/>
                              </a:solidFill>
                              <a:latin typeface="Cambria Math" panose="02040503050406030204" pitchFamily="18" charset="0"/>
                              <a:cs typeface="Times New Roman" panose="02020603050405020304" pitchFamily="18" charset="0"/>
                              <a:sym typeface="Quicksand"/>
                            </a:rPr>
                          </m:ctrlPr>
                        </m:fPr>
                        <m:num>
                          <m:r>
                            <a:rPr lang="es-AR" sz="3200">
                              <a:solidFill>
                                <a:srgbClr val="FFFFFF"/>
                              </a:solidFill>
                              <a:latin typeface="Cambria Math" panose="02040503050406030204" pitchFamily="18" charset="0"/>
                              <a:cs typeface="Times New Roman" panose="02020603050405020304" pitchFamily="18" charset="0"/>
                              <a:sym typeface="Quicksand"/>
                            </a:rPr>
                            <m:t>𝑑</m:t>
                          </m:r>
                        </m:num>
                        <m:den>
                          <m:r>
                            <a:rPr lang="es-AR" sz="3200">
                              <a:solidFill>
                                <a:srgbClr val="FFFFFF"/>
                              </a:solidFill>
                              <a:latin typeface="Cambria Math" panose="02040503050406030204" pitchFamily="18" charset="0"/>
                              <a:cs typeface="Times New Roman" panose="02020603050405020304" pitchFamily="18" charset="0"/>
                              <a:sym typeface="Quicksand"/>
                            </a:rPr>
                            <m:t>𝑐</m:t>
                          </m:r>
                        </m:den>
                      </m:f>
                      <m:r>
                        <a:rPr lang="es-AR" sz="3200">
                          <a:solidFill>
                            <a:srgbClr val="FFFFFF"/>
                          </a:solidFill>
                          <a:latin typeface="Cambria Math" panose="02040503050406030204" pitchFamily="18" charset="0"/>
                          <a:cs typeface="Times New Roman" panose="02020603050405020304" pitchFamily="18" charset="0"/>
                          <a:sym typeface="Quicksand"/>
                        </a:rPr>
                        <m:t>=</m:t>
                      </m:r>
                      <m:f>
                        <m:fPr>
                          <m:ctrlPr>
                            <a:rPr lang="es-AR" sz="3200" i="1">
                              <a:solidFill>
                                <a:srgbClr val="FFFFFF"/>
                              </a:solidFill>
                              <a:latin typeface="Cambria Math" panose="02040503050406030204" pitchFamily="18" charset="0"/>
                              <a:cs typeface="Times New Roman" panose="02020603050405020304" pitchFamily="18" charset="0"/>
                              <a:sym typeface="Quicksand"/>
                            </a:rPr>
                          </m:ctrlPr>
                        </m:fPr>
                        <m:num>
                          <m:r>
                            <a:rPr lang="es-AR" sz="3200">
                              <a:solidFill>
                                <a:srgbClr val="FFFFFF"/>
                              </a:solidFill>
                              <a:latin typeface="Cambria Math" panose="02040503050406030204" pitchFamily="18" charset="0"/>
                              <a:cs typeface="Times New Roman" panose="02020603050405020304" pitchFamily="18" charset="0"/>
                              <a:sym typeface="Quicksand"/>
                            </a:rPr>
                            <m:t>2</m:t>
                          </m:r>
                          <m:r>
                            <a:rPr lang="es-AR" sz="3200">
                              <a:solidFill>
                                <a:srgbClr val="FFFFFF"/>
                              </a:solidFill>
                              <a:latin typeface="Cambria Math" panose="02040503050406030204" pitchFamily="18" charset="0"/>
                              <a:cs typeface="Times New Roman" panose="02020603050405020304" pitchFamily="18" charset="0"/>
                              <a:sym typeface="Quicksand"/>
                            </a:rPr>
                            <m:t>𝑘𝑚</m:t>
                          </m:r>
                        </m:num>
                        <m:den>
                          <m:r>
                            <a:rPr lang="es-AR" sz="3200">
                              <a:solidFill>
                                <a:srgbClr val="FFFFFF"/>
                              </a:solidFill>
                              <a:latin typeface="Cambria Math" panose="02040503050406030204" pitchFamily="18" charset="0"/>
                              <a:cs typeface="Times New Roman" panose="02020603050405020304" pitchFamily="18" charset="0"/>
                              <a:sym typeface="Quicksand"/>
                            </a:rPr>
                            <m:t>0,3</m:t>
                          </m:r>
                          <m:f>
                            <m:fPr>
                              <m:ctrlPr>
                                <a:rPr lang="es-AR" sz="3200" i="1">
                                  <a:solidFill>
                                    <a:srgbClr val="FFFFFF"/>
                                  </a:solidFill>
                                  <a:latin typeface="Cambria Math" panose="02040503050406030204" pitchFamily="18" charset="0"/>
                                  <a:cs typeface="Times New Roman" panose="02020603050405020304" pitchFamily="18" charset="0"/>
                                  <a:sym typeface="Quicksand"/>
                                </a:rPr>
                              </m:ctrlPr>
                            </m:fPr>
                            <m:num>
                              <m:r>
                                <a:rPr lang="es-AR" sz="3200">
                                  <a:solidFill>
                                    <a:srgbClr val="FFFFFF"/>
                                  </a:solidFill>
                                  <a:latin typeface="Cambria Math" panose="02040503050406030204" pitchFamily="18" charset="0"/>
                                  <a:cs typeface="Times New Roman" panose="02020603050405020304" pitchFamily="18" charset="0"/>
                                  <a:sym typeface="Quicksand"/>
                                </a:rPr>
                                <m:t>𝑘𝑚</m:t>
                              </m:r>
                            </m:num>
                            <m:den>
                              <m:r>
                                <a:rPr lang="es-AR" sz="3200">
                                  <a:solidFill>
                                    <a:srgbClr val="FFFFFF"/>
                                  </a:solidFill>
                                  <a:latin typeface="Cambria Math" panose="02040503050406030204" pitchFamily="18" charset="0"/>
                                  <a:cs typeface="Times New Roman" panose="02020603050405020304" pitchFamily="18" charset="0"/>
                                  <a:sym typeface="Quicksand"/>
                                </a:rPr>
                                <m:t>𝜇</m:t>
                              </m:r>
                              <m:r>
                                <a:rPr lang="es-AR" sz="3200">
                                  <a:solidFill>
                                    <a:srgbClr val="FFFFFF"/>
                                  </a:solidFill>
                                  <a:latin typeface="Cambria Math" panose="02040503050406030204" pitchFamily="18" charset="0"/>
                                  <a:cs typeface="Times New Roman" panose="02020603050405020304" pitchFamily="18" charset="0"/>
                                  <a:sym typeface="Quicksand"/>
                                </a:rPr>
                                <m:t>𝑠</m:t>
                              </m:r>
                            </m:den>
                          </m:f>
                        </m:den>
                      </m:f>
                      <m:r>
                        <a:rPr lang="es-AR" sz="3200">
                          <a:solidFill>
                            <a:srgbClr val="FFFFFF"/>
                          </a:solidFill>
                          <a:latin typeface="Cambria Math" panose="02040503050406030204" pitchFamily="18" charset="0"/>
                          <a:cs typeface="Times New Roman" panose="02020603050405020304" pitchFamily="18" charset="0"/>
                          <a:sym typeface="Quicksand"/>
                        </a:rPr>
                        <m:t>=6,66</m:t>
                      </m:r>
                      <m:r>
                        <a:rPr lang="es-AR" sz="3200">
                          <a:solidFill>
                            <a:srgbClr val="FFFFFF"/>
                          </a:solidFill>
                          <a:latin typeface="Cambria Math" panose="02040503050406030204" pitchFamily="18" charset="0"/>
                          <a:cs typeface="Times New Roman" panose="02020603050405020304" pitchFamily="18" charset="0"/>
                          <a:sym typeface="Quicksand"/>
                        </a:rPr>
                        <m:t>𝜇</m:t>
                      </m:r>
                      <m:r>
                        <a:rPr lang="es-AR" sz="3200">
                          <a:solidFill>
                            <a:srgbClr val="FFFFFF"/>
                          </a:solidFill>
                          <a:latin typeface="Cambria Math" panose="02040503050406030204" pitchFamily="18" charset="0"/>
                          <a:cs typeface="Times New Roman" panose="02020603050405020304" pitchFamily="18" charset="0"/>
                          <a:sym typeface="Quicksand"/>
                        </a:rPr>
                        <m:t>𝑠</m:t>
                      </m:r>
                      <m:r>
                        <a:rPr lang="es-AR" sz="3200">
                          <a:solidFill>
                            <a:srgbClr val="FFFFFF"/>
                          </a:solidFill>
                          <a:latin typeface="Cambria Math" panose="02040503050406030204" pitchFamily="18" charset="0"/>
                          <a:cs typeface="Times New Roman" panose="02020603050405020304" pitchFamily="18" charset="0"/>
                          <a:sym typeface="Quicksand"/>
                        </a:rPr>
                        <m:t>≈7</m:t>
                      </m:r>
                      <m:r>
                        <a:rPr lang="es-AR" sz="3200">
                          <a:solidFill>
                            <a:srgbClr val="FFFFFF"/>
                          </a:solidFill>
                          <a:latin typeface="Cambria Math" panose="02040503050406030204" pitchFamily="18" charset="0"/>
                          <a:cs typeface="Times New Roman" panose="02020603050405020304" pitchFamily="18" charset="0"/>
                          <a:sym typeface="Quicksand"/>
                        </a:rPr>
                        <m:t>𝜇</m:t>
                      </m:r>
                      <m:r>
                        <a:rPr lang="es-AR" sz="3200">
                          <a:solidFill>
                            <a:srgbClr val="FFFFFF"/>
                          </a:solidFill>
                          <a:latin typeface="Cambria Math" panose="02040503050406030204" pitchFamily="18" charset="0"/>
                          <a:cs typeface="Times New Roman" panose="02020603050405020304" pitchFamily="18" charset="0"/>
                          <a:sym typeface="Quicksand"/>
                        </a:rPr>
                        <m:t>𝑠</m:t>
                      </m:r>
                    </m:oMath>
                  </m:oMathPara>
                </a14:m>
                <a:endParaRPr lang="es-MX" sz="3200" dirty="0">
                  <a:solidFill>
                    <a:srgbClr val="FFFFFF"/>
                  </a:solidFill>
                  <a:latin typeface="Times New Roman" panose="02020603050405020304" pitchFamily="18" charset="0"/>
                  <a:cs typeface="Times New Roman" panose="02020603050405020304" pitchFamily="18" charset="0"/>
                </a:endParaRPr>
              </a:p>
              <a:p>
                <a:pPr marL="0" indent="0">
                  <a:buNone/>
                </a:pPr>
                <a:r>
                  <a:rPr lang="es-MX" sz="3200" dirty="0">
                    <a:solidFill>
                      <a:srgbClr val="FFFFFF"/>
                    </a:solidFill>
                    <a:latin typeface="Times New Roman" panose="02020603050405020304" pitchFamily="18" charset="0"/>
                    <a:cs typeface="Times New Roman" panose="02020603050405020304" pitchFamily="18" charset="0"/>
                  </a:rPr>
                  <a:t>Este tiempo de retardo debe corresponde con un intervalo de guarda pequeño (reflexiones a cortas distancias), con lo cual la relación seleccionada es </a:t>
                </a:r>
                <a:r>
                  <a:rPr lang="el-GR" sz="3200" dirty="0">
                    <a:solidFill>
                      <a:srgbClr val="FFFFFF"/>
                    </a:solidFill>
                    <a:latin typeface="Times New Roman" panose="02020603050405020304" pitchFamily="18" charset="0"/>
                    <a:cs typeface="Times New Roman" panose="02020603050405020304" pitchFamily="18" charset="0"/>
                  </a:rPr>
                  <a:t>Δ</a:t>
                </a:r>
                <a:r>
                  <a:rPr lang="es-AR" sz="3200" dirty="0">
                    <a:solidFill>
                      <a:srgbClr val="FFFFFF"/>
                    </a:solidFill>
                    <a:latin typeface="Times New Roman" panose="02020603050405020304" pitchFamily="18" charset="0"/>
                    <a:cs typeface="Times New Roman" panose="02020603050405020304" pitchFamily="18" charset="0"/>
                  </a:rPr>
                  <a:t>=1/32</a:t>
                </a:r>
              </a:p>
              <a:p>
                <a:pPr marL="0" indent="0">
                  <a:buNone/>
                </a:pPr>
                <a14:m>
                  <m:oMathPara xmlns:m="http://schemas.openxmlformats.org/officeDocument/2006/math">
                    <m:oMathParaPr>
                      <m:jc m:val="centerGroup"/>
                    </m:oMathParaPr>
                    <m:oMath xmlns:m="http://schemas.openxmlformats.org/officeDocument/2006/math">
                      <m:f>
                        <m:fPr>
                          <m:ctrlPr>
                            <a:rPr lang="es-AR" sz="3200" i="1">
                              <a:solidFill>
                                <a:srgbClr val="FFFFFF"/>
                              </a:solidFill>
                              <a:latin typeface="Cambria Math" panose="02040503050406030204" pitchFamily="18" charset="0"/>
                              <a:cs typeface="Times New Roman" panose="02020603050405020304" pitchFamily="18" charset="0"/>
                            </a:rPr>
                          </m:ctrlPr>
                        </m:fPr>
                        <m:num>
                          <m:r>
                            <a:rPr lang="es-AR" sz="3200">
                              <a:solidFill>
                                <a:srgbClr val="FFFFFF"/>
                              </a:solidFill>
                              <a:latin typeface="Cambria Math" panose="02040503050406030204" pitchFamily="18" charset="0"/>
                              <a:cs typeface="Times New Roman" panose="02020603050405020304" pitchFamily="18" charset="0"/>
                            </a:rPr>
                            <m:t>𝐿</m:t>
                          </m:r>
                        </m:num>
                        <m:den>
                          <m:sSub>
                            <m:sSubPr>
                              <m:ctrlPr>
                                <a:rPr lang="es-AR" sz="3200" i="1">
                                  <a:solidFill>
                                    <a:srgbClr val="FFFFFF"/>
                                  </a:solidFill>
                                  <a:latin typeface="Cambria Math" panose="02040503050406030204" pitchFamily="18" charset="0"/>
                                  <a:cs typeface="Times New Roman" panose="02020603050405020304" pitchFamily="18" charset="0"/>
                                </a:rPr>
                              </m:ctrlPr>
                            </m:sSubPr>
                            <m:e>
                              <m:r>
                                <a:rPr lang="es-AR" sz="3200">
                                  <a:solidFill>
                                    <a:srgbClr val="FFFFFF"/>
                                  </a:solidFill>
                                  <a:latin typeface="Cambria Math" panose="02040503050406030204" pitchFamily="18" charset="0"/>
                                  <a:cs typeface="Times New Roman" panose="02020603050405020304" pitchFamily="18" charset="0"/>
                                </a:rPr>
                                <m:t>𝑇</m:t>
                              </m:r>
                            </m:e>
                            <m:sub>
                              <m:r>
                                <m:rPr>
                                  <m:sty m:val="p"/>
                                </m:rPr>
                                <a:rPr lang="es-AR" sz="3200">
                                  <a:solidFill>
                                    <a:srgbClr val="FFFFFF"/>
                                  </a:solidFill>
                                  <a:latin typeface="Cambria Math" panose="02040503050406030204" pitchFamily="18" charset="0"/>
                                  <a:cs typeface="Times New Roman" panose="02020603050405020304" pitchFamily="18" charset="0"/>
                                </a:rPr>
                                <m:t>U</m:t>
                              </m:r>
                            </m:sub>
                          </m:sSub>
                          <m:r>
                            <a:rPr lang="es-AR" sz="3200">
                              <a:solidFill>
                                <a:srgbClr val="FFFFFF"/>
                              </a:solidFill>
                              <a:latin typeface="Cambria Math" panose="02040503050406030204" pitchFamily="18" charset="0"/>
                              <a:cs typeface="Times New Roman" panose="02020603050405020304" pitchFamily="18" charset="0"/>
                            </a:rPr>
                            <m:t>+</m:t>
                          </m:r>
                          <m:sSub>
                            <m:sSubPr>
                              <m:ctrlPr>
                                <a:rPr lang="es-AR" sz="3200" i="1">
                                  <a:solidFill>
                                    <a:srgbClr val="FFFFFF"/>
                                  </a:solidFill>
                                  <a:latin typeface="Cambria Math" panose="02040503050406030204" pitchFamily="18" charset="0"/>
                                  <a:cs typeface="Times New Roman" panose="02020603050405020304" pitchFamily="18" charset="0"/>
                                </a:rPr>
                              </m:ctrlPr>
                            </m:sSubPr>
                            <m:e>
                              <m:r>
                                <a:rPr lang="es-AR" sz="3200">
                                  <a:solidFill>
                                    <a:srgbClr val="FFFFFF"/>
                                  </a:solidFill>
                                  <a:latin typeface="Cambria Math" panose="02040503050406030204" pitchFamily="18" charset="0"/>
                                  <a:cs typeface="Times New Roman" panose="02020603050405020304" pitchFamily="18" charset="0"/>
                                </a:rPr>
                                <m:t>𝑇</m:t>
                              </m:r>
                            </m:e>
                            <m:sub>
                              <m:r>
                                <a:rPr lang="es-AR" sz="3200">
                                  <a:solidFill>
                                    <a:srgbClr val="FFFFFF"/>
                                  </a:solidFill>
                                  <a:latin typeface="Cambria Math" panose="02040503050406030204" pitchFamily="18" charset="0"/>
                                  <a:cs typeface="Times New Roman" panose="02020603050405020304" pitchFamily="18" charset="0"/>
                                </a:rPr>
                                <m:t>𝐺</m:t>
                              </m:r>
                            </m:sub>
                          </m:sSub>
                        </m:den>
                      </m:f>
                      <m:r>
                        <a:rPr lang="es-AR" sz="3200">
                          <a:solidFill>
                            <a:srgbClr val="FFFFFF"/>
                          </a:solidFill>
                          <a:latin typeface="Cambria Math" panose="02040503050406030204" pitchFamily="18" charset="0"/>
                          <a:cs typeface="Times New Roman" panose="02020603050405020304" pitchFamily="18" charset="0"/>
                        </a:rPr>
                        <m:t>=6 </m:t>
                      </m:r>
                      <m:r>
                        <m:rPr>
                          <m:sty m:val="p"/>
                        </m:rPr>
                        <a:rPr lang="es-AR" sz="3200">
                          <a:solidFill>
                            <a:srgbClr val="FFFFFF"/>
                          </a:solidFill>
                          <a:latin typeface="Cambria Math" panose="02040503050406030204" pitchFamily="18" charset="0"/>
                          <a:cs typeface="Times New Roman" panose="02020603050405020304" pitchFamily="18" charset="0"/>
                        </a:rPr>
                        <m:t>x</m:t>
                      </m:r>
                      <m:r>
                        <a:rPr lang="es-AR" sz="3200">
                          <a:solidFill>
                            <a:srgbClr val="FFFFFF"/>
                          </a:solidFill>
                          <a:latin typeface="Cambria Math" panose="02040503050406030204" pitchFamily="18" charset="0"/>
                          <a:cs typeface="Times New Roman" panose="02020603050405020304" pitchFamily="18" charset="0"/>
                        </a:rPr>
                        <m:t> </m:t>
                      </m:r>
                      <m:sSup>
                        <m:sSupPr>
                          <m:ctrlPr>
                            <a:rPr lang="es-AR" sz="3200" i="1">
                              <a:solidFill>
                                <a:srgbClr val="FFFFFF"/>
                              </a:solidFill>
                              <a:latin typeface="Cambria Math" panose="02040503050406030204" pitchFamily="18" charset="0"/>
                              <a:cs typeface="Times New Roman" panose="02020603050405020304" pitchFamily="18" charset="0"/>
                            </a:rPr>
                          </m:ctrlPr>
                        </m:sSupPr>
                        <m:e>
                          <m:r>
                            <a:rPr lang="es-AR" sz="3200">
                              <a:solidFill>
                                <a:srgbClr val="FFFFFF"/>
                              </a:solidFill>
                              <a:latin typeface="Cambria Math" panose="02040503050406030204" pitchFamily="18" charset="0"/>
                              <a:cs typeface="Times New Roman" panose="02020603050405020304" pitchFamily="18" charset="0"/>
                            </a:rPr>
                            <m:t>10</m:t>
                          </m:r>
                        </m:e>
                        <m:sup>
                          <m:r>
                            <a:rPr lang="es-AR" sz="3200">
                              <a:solidFill>
                                <a:srgbClr val="FFFFFF"/>
                              </a:solidFill>
                              <a:latin typeface="Cambria Math" panose="02040503050406030204" pitchFamily="18" charset="0"/>
                              <a:cs typeface="Times New Roman" panose="02020603050405020304" pitchFamily="18" charset="0"/>
                            </a:rPr>
                            <m:t>6</m:t>
                          </m:r>
                        </m:sup>
                      </m:sSup>
                    </m:oMath>
                  </m:oMathPara>
                </a14:m>
                <a:endParaRPr lang="es-AR" sz="3200" dirty="0">
                  <a:solidFill>
                    <a:srgbClr val="FFFFFF"/>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s-AR" sz="3200" i="1">
                              <a:solidFill>
                                <a:srgbClr val="FFFFFF"/>
                              </a:solidFill>
                              <a:latin typeface="Cambria Math" panose="02040503050406030204" pitchFamily="18" charset="0"/>
                              <a:cs typeface="Times New Roman" panose="02020603050405020304" pitchFamily="18" charset="0"/>
                            </a:rPr>
                          </m:ctrlPr>
                        </m:fPr>
                        <m:num>
                          <m:r>
                            <a:rPr lang="es-AR" sz="3200">
                              <a:solidFill>
                                <a:srgbClr val="FFFFFF"/>
                              </a:solidFill>
                              <a:latin typeface="Cambria Math" panose="02040503050406030204" pitchFamily="18" charset="0"/>
                              <a:cs typeface="Times New Roman" panose="02020603050405020304" pitchFamily="18" charset="0"/>
                            </a:rPr>
                            <m:t>𝐿</m:t>
                          </m:r>
                        </m:num>
                        <m:den>
                          <m:sSub>
                            <m:sSubPr>
                              <m:ctrlPr>
                                <a:rPr lang="es-AR" sz="3200" i="1">
                                  <a:solidFill>
                                    <a:srgbClr val="FFFFFF"/>
                                  </a:solidFill>
                                  <a:latin typeface="Cambria Math" panose="02040503050406030204" pitchFamily="18" charset="0"/>
                                  <a:cs typeface="Times New Roman" panose="02020603050405020304" pitchFamily="18" charset="0"/>
                                </a:rPr>
                              </m:ctrlPr>
                            </m:sSubPr>
                            <m:e>
                              <m:r>
                                <a:rPr lang="es-AR" sz="3200">
                                  <a:solidFill>
                                    <a:srgbClr val="FFFFFF"/>
                                  </a:solidFill>
                                  <a:latin typeface="Cambria Math" panose="02040503050406030204" pitchFamily="18" charset="0"/>
                                  <a:cs typeface="Times New Roman" panose="02020603050405020304" pitchFamily="18" charset="0"/>
                                </a:rPr>
                                <m:t>32</m:t>
                              </m:r>
                              <m:r>
                                <a:rPr lang="es-AR" sz="3200">
                                  <a:solidFill>
                                    <a:srgbClr val="FFFFFF"/>
                                  </a:solidFill>
                                  <a:latin typeface="Cambria Math" panose="02040503050406030204" pitchFamily="18" charset="0"/>
                                  <a:cs typeface="Times New Roman" panose="02020603050405020304" pitchFamily="18" charset="0"/>
                                </a:rPr>
                                <m:t>𝑇</m:t>
                              </m:r>
                            </m:e>
                            <m:sub>
                              <m:r>
                                <m:rPr>
                                  <m:sty m:val="p"/>
                                </m:rPr>
                                <a:rPr lang="es-AR" sz="3200">
                                  <a:solidFill>
                                    <a:srgbClr val="FFFFFF"/>
                                  </a:solidFill>
                                  <a:latin typeface="Cambria Math" panose="02040503050406030204" pitchFamily="18" charset="0"/>
                                  <a:cs typeface="Times New Roman" panose="02020603050405020304" pitchFamily="18" charset="0"/>
                                </a:rPr>
                                <m:t>G</m:t>
                              </m:r>
                            </m:sub>
                          </m:sSub>
                          <m:r>
                            <a:rPr lang="es-AR" sz="3200">
                              <a:solidFill>
                                <a:srgbClr val="FFFFFF"/>
                              </a:solidFill>
                              <a:latin typeface="Cambria Math" panose="02040503050406030204" pitchFamily="18" charset="0"/>
                              <a:cs typeface="Times New Roman" panose="02020603050405020304" pitchFamily="18" charset="0"/>
                            </a:rPr>
                            <m:t>+</m:t>
                          </m:r>
                          <m:sSub>
                            <m:sSubPr>
                              <m:ctrlPr>
                                <a:rPr lang="es-AR" sz="3200" i="1">
                                  <a:solidFill>
                                    <a:srgbClr val="FFFFFF"/>
                                  </a:solidFill>
                                  <a:latin typeface="Cambria Math" panose="02040503050406030204" pitchFamily="18" charset="0"/>
                                  <a:cs typeface="Times New Roman" panose="02020603050405020304" pitchFamily="18" charset="0"/>
                                </a:rPr>
                              </m:ctrlPr>
                            </m:sSubPr>
                            <m:e>
                              <m:r>
                                <a:rPr lang="es-AR" sz="3200">
                                  <a:solidFill>
                                    <a:srgbClr val="FFFFFF"/>
                                  </a:solidFill>
                                  <a:latin typeface="Cambria Math" panose="02040503050406030204" pitchFamily="18" charset="0"/>
                                  <a:cs typeface="Times New Roman" panose="02020603050405020304" pitchFamily="18" charset="0"/>
                                </a:rPr>
                                <m:t>𝑇</m:t>
                              </m:r>
                            </m:e>
                            <m:sub>
                              <m:r>
                                <a:rPr lang="es-AR" sz="3200">
                                  <a:solidFill>
                                    <a:srgbClr val="FFFFFF"/>
                                  </a:solidFill>
                                  <a:latin typeface="Cambria Math" panose="02040503050406030204" pitchFamily="18" charset="0"/>
                                  <a:cs typeface="Times New Roman" panose="02020603050405020304" pitchFamily="18" charset="0"/>
                                </a:rPr>
                                <m:t>𝐺</m:t>
                              </m:r>
                            </m:sub>
                          </m:sSub>
                        </m:den>
                      </m:f>
                      <m:r>
                        <a:rPr lang="es-AR" sz="3200">
                          <a:solidFill>
                            <a:srgbClr val="FFFFFF"/>
                          </a:solidFill>
                          <a:latin typeface="Cambria Math" panose="02040503050406030204" pitchFamily="18" charset="0"/>
                          <a:cs typeface="Times New Roman" panose="02020603050405020304" pitchFamily="18" charset="0"/>
                        </a:rPr>
                        <m:t>=6 </m:t>
                      </m:r>
                      <m:r>
                        <m:rPr>
                          <m:sty m:val="p"/>
                        </m:rPr>
                        <a:rPr lang="es-AR" sz="3200">
                          <a:solidFill>
                            <a:srgbClr val="FFFFFF"/>
                          </a:solidFill>
                          <a:latin typeface="Cambria Math" panose="02040503050406030204" pitchFamily="18" charset="0"/>
                          <a:cs typeface="Times New Roman" panose="02020603050405020304" pitchFamily="18" charset="0"/>
                        </a:rPr>
                        <m:t>x</m:t>
                      </m:r>
                      <m:r>
                        <a:rPr lang="es-AR" sz="3200">
                          <a:solidFill>
                            <a:srgbClr val="FFFFFF"/>
                          </a:solidFill>
                          <a:latin typeface="Cambria Math" panose="02040503050406030204" pitchFamily="18" charset="0"/>
                          <a:cs typeface="Times New Roman" panose="02020603050405020304" pitchFamily="18" charset="0"/>
                        </a:rPr>
                        <m:t> </m:t>
                      </m:r>
                      <m:sSup>
                        <m:sSupPr>
                          <m:ctrlPr>
                            <a:rPr lang="es-AR" sz="3200" i="1">
                              <a:solidFill>
                                <a:srgbClr val="FFFFFF"/>
                              </a:solidFill>
                              <a:latin typeface="Cambria Math" panose="02040503050406030204" pitchFamily="18" charset="0"/>
                              <a:cs typeface="Times New Roman" panose="02020603050405020304" pitchFamily="18" charset="0"/>
                            </a:rPr>
                          </m:ctrlPr>
                        </m:sSupPr>
                        <m:e>
                          <m:r>
                            <a:rPr lang="es-AR" sz="3200">
                              <a:solidFill>
                                <a:srgbClr val="FFFFFF"/>
                              </a:solidFill>
                              <a:latin typeface="Cambria Math" panose="02040503050406030204" pitchFamily="18" charset="0"/>
                              <a:cs typeface="Times New Roman" panose="02020603050405020304" pitchFamily="18" charset="0"/>
                            </a:rPr>
                            <m:t>10</m:t>
                          </m:r>
                        </m:e>
                        <m:sup>
                          <m:r>
                            <a:rPr lang="es-AR" sz="3200">
                              <a:solidFill>
                                <a:srgbClr val="FFFFFF"/>
                              </a:solidFill>
                              <a:latin typeface="Cambria Math" panose="02040503050406030204" pitchFamily="18" charset="0"/>
                              <a:cs typeface="Times New Roman" panose="02020603050405020304" pitchFamily="18" charset="0"/>
                            </a:rPr>
                            <m:t>6</m:t>
                          </m:r>
                        </m:sup>
                      </m:sSup>
                    </m:oMath>
                  </m:oMathPara>
                </a14:m>
                <a:endParaRPr lang="es-AR" sz="3200" dirty="0">
                  <a:solidFill>
                    <a:srgbClr val="FFFFFF"/>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s-AR" sz="3200">
                          <a:solidFill>
                            <a:srgbClr val="FFFFFF"/>
                          </a:solidFill>
                          <a:latin typeface="Cambria Math" panose="02040503050406030204" pitchFamily="18" charset="0"/>
                          <a:cs typeface="Times New Roman" panose="02020603050405020304" pitchFamily="18" charset="0"/>
                        </a:rPr>
                        <m:t>𝐿</m:t>
                      </m:r>
                      <m:r>
                        <a:rPr lang="es-AR" sz="3200">
                          <a:solidFill>
                            <a:srgbClr val="FFFFFF"/>
                          </a:solidFill>
                          <a:latin typeface="Cambria Math" panose="02040503050406030204" pitchFamily="18" charset="0"/>
                          <a:cs typeface="Times New Roman" panose="02020603050405020304" pitchFamily="18" charset="0"/>
                        </a:rPr>
                        <m:t>=6 </m:t>
                      </m:r>
                      <m:r>
                        <m:rPr>
                          <m:sty m:val="p"/>
                        </m:rPr>
                        <a:rPr lang="es-AR" sz="3200">
                          <a:solidFill>
                            <a:srgbClr val="FFFFFF"/>
                          </a:solidFill>
                          <a:latin typeface="Cambria Math" panose="02040503050406030204" pitchFamily="18" charset="0"/>
                          <a:cs typeface="Times New Roman" panose="02020603050405020304" pitchFamily="18" charset="0"/>
                        </a:rPr>
                        <m:t>x</m:t>
                      </m:r>
                      <m:r>
                        <a:rPr lang="es-AR" sz="3200">
                          <a:solidFill>
                            <a:srgbClr val="FFFFFF"/>
                          </a:solidFill>
                          <a:latin typeface="Cambria Math" panose="02040503050406030204" pitchFamily="18" charset="0"/>
                          <a:cs typeface="Times New Roman" panose="02020603050405020304" pitchFamily="18" charset="0"/>
                        </a:rPr>
                        <m:t> 33 </m:t>
                      </m:r>
                      <m:r>
                        <m:rPr>
                          <m:sty m:val="p"/>
                        </m:rPr>
                        <a:rPr lang="es-AR" sz="3200">
                          <a:solidFill>
                            <a:srgbClr val="FFFFFF"/>
                          </a:solidFill>
                          <a:latin typeface="Cambria Math" panose="02040503050406030204" pitchFamily="18" charset="0"/>
                          <a:cs typeface="Times New Roman" panose="02020603050405020304" pitchFamily="18" charset="0"/>
                        </a:rPr>
                        <m:t>x</m:t>
                      </m:r>
                      <m:r>
                        <a:rPr lang="es-AR" sz="3200">
                          <a:solidFill>
                            <a:srgbClr val="FFFFFF"/>
                          </a:solidFill>
                          <a:latin typeface="Cambria Math" panose="02040503050406030204" pitchFamily="18" charset="0"/>
                          <a:cs typeface="Times New Roman" panose="02020603050405020304" pitchFamily="18" charset="0"/>
                        </a:rPr>
                        <m:t> 7=1386 </m:t>
                      </m:r>
                      <m:r>
                        <m:rPr>
                          <m:sty m:val="p"/>
                        </m:rPr>
                        <a:rPr lang="es-AR" sz="3200">
                          <a:solidFill>
                            <a:srgbClr val="FFFFFF"/>
                          </a:solidFill>
                          <a:latin typeface="Cambria Math" panose="02040503050406030204" pitchFamily="18" charset="0"/>
                          <a:cs typeface="Times New Roman" panose="02020603050405020304" pitchFamily="18" charset="0"/>
                        </a:rPr>
                        <m:t>portadoras</m:t>
                      </m:r>
                      <m:r>
                        <a:rPr lang="es-AR" sz="3200">
                          <a:solidFill>
                            <a:srgbClr val="FFFFFF"/>
                          </a:solidFill>
                          <a:latin typeface="Cambria Math" panose="02040503050406030204" pitchFamily="18" charset="0"/>
                          <a:cs typeface="Times New Roman" panose="02020603050405020304" pitchFamily="18" charset="0"/>
                        </a:rPr>
                        <m:t>  </m:t>
                      </m:r>
                    </m:oMath>
                  </m:oMathPara>
                </a14:m>
                <a:endParaRPr lang="es-AR" sz="3200" dirty="0">
                  <a:solidFill>
                    <a:srgbClr val="FFFFFF"/>
                  </a:solidFill>
                  <a:latin typeface="Times New Roman" panose="02020603050405020304" pitchFamily="18" charset="0"/>
                  <a:cs typeface="Times New Roman" panose="02020603050405020304" pitchFamily="18" charset="0"/>
                </a:endParaRPr>
              </a:p>
              <a:p>
                <a:pPr marL="0" indent="0">
                  <a:buNone/>
                </a:pPr>
                <a:endParaRPr lang="es-AR" sz="2000" dirty="0">
                  <a:latin typeface="Times New Roman" panose="02020603050405020304" pitchFamily="18"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53369A3D-F9FE-4CB4-9BBA-6B98034E8311}"/>
                  </a:ext>
                </a:extLst>
              </p:cNvPr>
              <p:cNvSpPr>
                <a:spLocks noGrp="1" noRot="1" noChangeAspect="1" noMove="1" noResize="1" noEditPoints="1" noAdjustHandles="1" noChangeArrowheads="1" noChangeShapeType="1" noTextEdit="1"/>
              </p:cNvSpPr>
              <p:nvPr>
                <p:ph idx="1"/>
              </p:nvPr>
            </p:nvSpPr>
            <p:spPr>
              <a:xfrm>
                <a:off x="1289540" y="297856"/>
                <a:ext cx="10250904" cy="6560144"/>
              </a:xfrm>
              <a:blipFill>
                <a:blip r:embed="rId2"/>
                <a:stretch>
                  <a:fillRect l="-654" t="-558" r="-59"/>
                </a:stretch>
              </a:blipFill>
            </p:spPr>
            <p:txBody>
              <a:bodyPr/>
              <a:lstStyle/>
              <a:p>
                <a:r>
                  <a:rPr lang="es-AR">
                    <a:noFill/>
                  </a:rPr>
                  <a:t> </a:t>
                </a:r>
              </a:p>
            </p:txBody>
          </p:sp>
        </mc:Fallback>
      </mc:AlternateContent>
      <p:pic>
        <p:nvPicPr>
          <p:cNvPr id="5" name="Imagen 4">
            <a:extLst>
              <a:ext uri="{FF2B5EF4-FFF2-40B4-BE49-F238E27FC236}">
                <a16:creationId xmlns:a16="http://schemas.microsoft.com/office/drawing/2014/main" id="{DC9B1BA7-CC8D-4406-A777-C3A8931A8AE8}"/>
              </a:ext>
            </a:extLst>
          </p:cNvPr>
          <p:cNvPicPr>
            <a:picLocks noChangeAspect="1"/>
          </p:cNvPicPr>
          <p:nvPr/>
        </p:nvPicPr>
        <p:blipFill>
          <a:blip r:embed="rId3"/>
          <a:stretch>
            <a:fillRect/>
          </a:stretch>
        </p:blipFill>
        <p:spPr>
          <a:xfrm>
            <a:off x="1289540" y="4957029"/>
            <a:ext cx="3009900" cy="1304925"/>
          </a:xfrm>
          <a:prstGeom prst="rect">
            <a:avLst/>
          </a:prstGeom>
        </p:spPr>
      </p:pic>
    </p:spTree>
    <p:extLst>
      <p:ext uri="{BB962C8B-B14F-4D97-AF65-F5344CB8AC3E}">
        <p14:creationId xmlns:p14="http://schemas.microsoft.com/office/powerpoint/2010/main" val="2951645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A7D30-FF53-457C-80D6-35BE116B8462}"/>
              </a:ext>
            </a:extLst>
          </p:cNvPr>
          <p:cNvSpPr>
            <a:spLocks noGrp="1"/>
          </p:cNvSpPr>
          <p:nvPr>
            <p:ph type="title"/>
          </p:nvPr>
        </p:nvSpPr>
        <p:spPr>
          <a:xfrm>
            <a:off x="1303646" y="0"/>
            <a:ext cx="9905998" cy="1079449"/>
          </a:xfrm>
        </p:spPr>
        <p:txBody>
          <a:bodyPr/>
          <a:lstStyle/>
          <a:p>
            <a:r>
              <a:rPr lang="es-ES" dirty="0"/>
              <a:t>Reajuste de los parámetros </a:t>
            </a:r>
            <a:r>
              <a:rPr lang="es-ES" dirty="0" err="1"/>
              <a:t>ofdm</a:t>
            </a:r>
            <a:endParaRPr lang="es-AR"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8D7AA15-7F4E-4ABE-9511-9BF927132727}"/>
                  </a:ext>
                </a:extLst>
              </p:cNvPr>
              <p:cNvSpPr>
                <a:spLocks noGrp="1"/>
              </p:cNvSpPr>
              <p:nvPr>
                <p:ph idx="1"/>
              </p:nvPr>
            </p:nvSpPr>
            <p:spPr>
              <a:xfrm>
                <a:off x="982355" y="848389"/>
                <a:ext cx="10550883" cy="5906371"/>
              </a:xfrm>
            </p:spPr>
            <p:txBody>
              <a:bodyPr>
                <a:normAutofit fontScale="40000" lnSpcReduction="20000"/>
              </a:bodyPr>
              <a:lstStyle/>
              <a:p>
                <a:pPr marL="0" indent="0" algn="just">
                  <a:buNone/>
                </a:pPr>
                <a:r>
                  <a:rPr lang="es-ES" sz="5000" dirty="0">
                    <a:latin typeface="Times New Roman" panose="02020603050405020304" pitchFamily="18" charset="0"/>
                    <a:cs typeface="Times New Roman" panose="02020603050405020304" pitchFamily="18" charset="0"/>
                  </a:rPr>
                  <a:t>Por el calculo anterior se mostro que se necesitan 1386 portadoras</a:t>
                </a:r>
                <a:r>
                  <a:rPr lang="es-MX" sz="5000" dirty="0">
                    <a:solidFill>
                      <a:srgbClr val="FFFFFF"/>
                    </a:solidFill>
                    <a:latin typeface="Times New Roman" panose="02020603050405020304" pitchFamily="18" charset="0"/>
                    <a:cs typeface="Times New Roman" panose="02020603050405020304" pitchFamily="18" charset="0"/>
                  </a:rPr>
                  <a:t>. Si estas se distribuyen por igual en los 13, la cantidad de portadoras </a:t>
                </a:r>
                <a:r>
                  <a:rPr lang="es-MX" sz="5000" dirty="0" err="1">
                    <a:solidFill>
                      <a:srgbClr val="FFFFFF"/>
                    </a:solidFill>
                    <a:latin typeface="Times New Roman" panose="02020603050405020304" pitchFamily="18" charset="0"/>
                    <a:cs typeface="Times New Roman" panose="02020603050405020304" pitchFamily="18" charset="0"/>
                  </a:rPr>
                  <a:t>Ls</a:t>
                </a:r>
                <a:r>
                  <a:rPr lang="es-MX" sz="5000" dirty="0">
                    <a:solidFill>
                      <a:srgbClr val="FFFFFF"/>
                    </a:solidFill>
                    <a:latin typeface="Times New Roman" panose="02020603050405020304" pitchFamily="18" charset="0"/>
                    <a:cs typeface="Times New Roman" panose="02020603050405020304" pitchFamily="18" charset="0"/>
                  </a:rPr>
                  <a:t> que entrarán en cada uno es:</a:t>
                </a:r>
              </a:p>
              <a:p>
                <a:pPr marL="0" indent="0" algn="just">
                  <a:buNone/>
                </a:pPr>
                <a14:m>
                  <m:oMathPara xmlns:m="http://schemas.openxmlformats.org/officeDocument/2006/math">
                    <m:oMathParaPr>
                      <m:jc m:val="centerGroup"/>
                    </m:oMathParaPr>
                    <m:oMath xmlns:m="http://schemas.openxmlformats.org/officeDocument/2006/math">
                      <m:sSub>
                        <m:sSubPr>
                          <m:ctrlPr>
                            <a:rPr lang="es-MX" sz="5000" i="1">
                              <a:solidFill>
                                <a:srgbClr val="FFFFFF"/>
                              </a:solidFill>
                              <a:latin typeface="Cambria Math" panose="02040503050406030204" pitchFamily="18" charset="0"/>
                            </a:rPr>
                          </m:ctrlPr>
                        </m:sSubPr>
                        <m:e>
                          <m:r>
                            <a:rPr lang="es-AR" sz="5000">
                              <a:solidFill>
                                <a:srgbClr val="FFFFFF"/>
                              </a:solidFill>
                              <a:latin typeface="Cambria Math" panose="02040503050406030204" pitchFamily="18" charset="0"/>
                            </a:rPr>
                            <m:t>𝐿</m:t>
                          </m:r>
                        </m:e>
                        <m:sub>
                          <m:r>
                            <a:rPr lang="es-AR" sz="5000">
                              <a:solidFill>
                                <a:srgbClr val="FFFFFF"/>
                              </a:solidFill>
                              <a:latin typeface="Cambria Math" panose="02040503050406030204" pitchFamily="18" charset="0"/>
                            </a:rPr>
                            <m:t>𝑠</m:t>
                          </m:r>
                        </m:sub>
                      </m:sSub>
                      <m:r>
                        <a:rPr lang="es-AR" sz="5000">
                          <a:solidFill>
                            <a:srgbClr val="FFFFFF"/>
                          </a:solidFill>
                          <a:latin typeface="Cambria Math" panose="02040503050406030204" pitchFamily="18" charset="0"/>
                        </a:rPr>
                        <m:t>=</m:t>
                      </m:r>
                      <m:f>
                        <m:fPr>
                          <m:ctrlPr>
                            <a:rPr lang="es-AR" sz="5000" i="1">
                              <a:solidFill>
                                <a:srgbClr val="FFFFFF"/>
                              </a:solidFill>
                              <a:latin typeface="Cambria Math" panose="02040503050406030204" pitchFamily="18" charset="0"/>
                            </a:rPr>
                          </m:ctrlPr>
                        </m:fPr>
                        <m:num>
                          <m:r>
                            <a:rPr lang="es-AR" sz="5000">
                              <a:solidFill>
                                <a:srgbClr val="FFFFFF"/>
                              </a:solidFill>
                              <a:latin typeface="Cambria Math" panose="02040503050406030204" pitchFamily="18" charset="0"/>
                            </a:rPr>
                            <m:t>𝐿</m:t>
                          </m:r>
                        </m:num>
                        <m:den>
                          <m:sSub>
                            <m:sSubPr>
                              <m:ctrlPr>
                                <a:rPr lang="es-AR" sz="5000" i="1">
                                  <a:solidFill>
                                    <a:srgbClr val="FFFFFF"/>
                                  </a:solidFill>
                                  <a:latin typeface="Cambria Math" panose="02040503050406030204" pitchFamily="18" charset="0"/>
                                </a:rPr>
                              </m:ctrlPr>
                            </m:sSubPr>
                            <m:e>
                              <m:r>
                                <a:rPr lang="es-AR" sz="5000">
                                  <a:solidFill>
                                    <a:srgbClr val="FFFFFF"/>
                                  </a:solidFill>
                                  <a:latin typeface="Cambria Math" panose="02040503050406030204" pitchFamily="18" charset="0"/>
                                </a:rPr>
                                <m:t>𝑁</m:t>
                              </m:r>
                            </m:e>
                            <m:sub>
                              <m:r>
                                <a:rPr lang="es-AR" sz="5000">
                                  <a:solidFill>
                                    <a:srgbClr val="FFFFFF"/>
                                  </a:solidFill>
                                  <a:latin typeface="Cambria Math" panose="02040503050406030204" pitchFamily="18" charset="0"/>
                                </a:rPr>
                                <m:t>𝑆</m:t>
                              </m:r>
                            </m:sub>
                          </m:sSub>
                        </m:den>
                      </m:f>
                      <m:r>
                        <a:rPr lang="es-AR" sz="5000">
                          <a:solidFill>
                            <a:srgbClr val="FFFFFF"/>
                          </a:solidFill>
                          <a:latin typeface="Cambria Math" panose="02040503050406030204" pitchFamily="18" charset="0"/>
                        </a:rPr>
                        <m:t>=</m:t>
                      </m:r>
                      <m:f>
                        <m:fPr>
                          <m:ctrlPr>
                            <a:rPr lang="es-AR" sz="5000" i="1">
                              <a:solidFill>
                                <a:srgbClr val="FFFFFF"/>
                              </a:solidFill>
                              <a:latin typeface="Cambria Math" panose="02040503050406030204" pitchFamily="18" charset="0"/>
                            </a:rPr>
                          </m:ctrlPr>
                        </m:fPr>
                        <m:num>
                          <m:r>
                            <a:rPr lang="es-AR" sz="5000">
                              <a:solidFill>
                                <a:srgbClr val="FFFFFF"/>
                              </a:solidFill>
                              <a:latin typeface="Cambria Math" panose="02040503050406030204" pitchFamily="18" charset="0"/>
                            </a:rPr>
                            <m:t>1386</m:t>
                          </m:r>
                        </m:num>
                        <m:den>
                          <m:r>
                            <a:rPr lang="es-AR" sz="5000">
                              <a:solidFill>
                                <a:srgbClr val="FFFFFF"/>
                              </a:solidFill>
                              <a:latin typeface="Cambria Math" panose="02040503050406030204" pitchFamily="18" charset="0"/>
                            </a:rPr>
                            <m:t>13</m:t>
                          </m:r>
                        </m:den>
                      </m:f>
                      <m:r>
                        <a:rPr lang="es-AR" sz="5000">
                          <a:solidFill>
                            <a:srgbClr val="FFFFFF"/>
                          </a:solidFill>
                          <a:latin typeface="Cambria Math" panose="02040503050406030204" pitchFamily="18" charset="0"/>
                        </a:rPr>
                        <m:t>=106,6</m:t>
                      </m:r>
                    </m:oMath>
                  </m:oMathPara>
                </a14:m>
                <a:endParaRPr lang="es-MX" sz="500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5000" dirty="0">
                    <a:solidFill>
                      <a:srgbClr val="FFFFFF"/>
                    </a:solidFill>
                    <a:latin typeface="Times New Roman" panose="02020603050405020304" pitchFamily="18" charset="0"/>
                    <a:cs typeface="Times New Roman" panose="02020603050405020304" pitchFamily="18" charset="0"/>
                  </a:rPr>
                  <a:t>La cantidad de portadoras debe ser un número entero, se redondea a 107 portadoras por segmento. La separación entre portadoras dentro de cada segmento será:</a:t>
                </a:r>
              </a:p>
              <a:p>
                <a:pPr marL="0" indent="0" algn="just">
                  <a:buNone/>
                </a:pPr>
                <a14:m>
                  <m:oMathPara xmlns:m="http://schemas.openxmlformats.org/officeDocument/2006/math">
                    <m:oMathParaPr>
                      <m:jc m:val="centerGroup"/>
                    </m:oMathParaPr>
                    <m:oMath xmlns:m="http://schemas.openxmlformats.org/officeDocument/2006/math">
                      <m:r>
                        <a:rPr lang="es-MX" sz="5000" i="1" smtClean="0">
                          <a:solidFill>
                            <a:srgbClr val="FFFFFF"/>
                          </a:solidFill>
                          <a:latin typeface="Cambria Math" panose="02040503050406030204" pitchFamily="18" charset="0"/>
                          <a:ea typeface="Cambria Math" panose="02040503050406030204" pitchFamily="18" charset="0"/>
                        </a:rPr>
                        <m:t>∆</m:t>
                      </m:r>
                      <m:r>
                        <a:rPr lang="es-AR" sz="5000" b="0" i="1" smtClean="0">
                          <a:solidFill>
                            <a:srgbClr val="FFFFFF"/>
                          </a:solidFill>
                          <a:latin typeface="Cambria Math" panose="02040503050406030204" pitchFamily="18" charset="0"/>
                          <a:ea typeface="Cambria Math" panose="02040503050406030204" pitchFamily="18" charset="0"/>
                        </a:rPr>
                        <m:t>𝑓</m:t>
                      </m:r>
                      <m:r>
                        <a:rPr lang="es-AR" sz="5000" b="0" i="1" smtClean="0">
                          <a:solidFill>
                            <a:srgbClr val="FFFFFF"/>
                          </a:solidFill>
                          <a:latin typeface="Cambria Math" panose="02040503050406030204" pitchFamily="18" charset="0"/>
                          <a:ea typeface="Cambria Math" panose="02040503050406030204" pitchFamily="18" charset="0"/>
                        </a:rPr>
                        <m:t>=</m:t>
                      </m:r>
                      <m:f>
                        <m:fPr>
                          <m:ctrlPr>
                            <a:rPr lang="es-AR" sz="5000" b="0" i="1" smtClean="0">
                              <a:solidFill>
                                <a:srgbClr val="FFFFFF"/>
                              </a:solidFill>
                              <a:latin typeface="Cambria Math" panose="02040503050406030204" pitchFamily="18" charset="0"/>
                              <a:ea typeface="Cambria Math" panose="02040503050406030204" pitchFamily="18" charset="0"/>
                            </a:rPr>
                          </m:ctrlPr>
                        </m:fPr>
                        <m:num>
                          <m:sSub>
                            <m:sSubPr>
                              <m:ctrlPr>
                                <a:rPr lang="es-AR" sz="5000" b="0" i="1" smtClean="0">
                                  <a:solidFill>
                                    <a:srgbClr val="FFFFFF"/>
                                  </a:solidFill>
                                  <a:latin typeface="Cambria Math" panose="02040503050406030204" pitchFamily="18" charset="0"/>
                                  <a:ea typeface="Cambria Math" panose="02040503050406030204" pitchFamily="18" charset="0"/>
                                </a:rPr>
                              </m:ctrlPr>
                            </m:sSubPr>
                            <m:e>
                              <m:r>
                                <a:rPr lang="es-AR" sz="5000" b="0" i="1" smtClean="0">
                                  <a:solidFill>
                                    <a:srgbClr val="FFFFFF"/>
                                  </a:solidFill>
                                  <a:latin typeface="Cambria Math" panose="02040503050406030204" pitchFamily="18" charset="0"/>
                                  <a:ea typeface="Cambria Math" panose="02040503050406030204" pitchFamily="18" charset="0"/>
                                </a:rPr>
                                <m:t>𝐵𝑊</m:t>
                              </m:r>
                            </m:e>
                            <m:sub>
                              <m:r>
                                <a:rPr lang="es-AR" sz="5000" b="0" i="1" smtClean="0">
                                  <a:solidFill>
                                    <a:srgbClr val="FFFFFF"/>
                                  </a:solidFill>
                                  <a:latin typeface="Cambria Math" panose="02040503050406030204" pitchFamily="18" charset="0"/>
                                  <a:ea typeface="Cambria Math" panose="02040503050406030204" pitchFamily="18" charset="0"/>
                                </a:rPr>
                                <m:t>𝑆</m:t>
                              </m:r>
                            </m:sub>
                          </m:sSub>
                        </m:num>
                        <m:den>
                          <m:sSub>
                            <m:sSubPr>
                              <m:ctrlPr>
                                <a:rPr lang="es-AR" sz="5000" b="0" i="1" smtClean="0">
                                  <a:solidFill>
                                    <a:srgbClr val="FFFFFF"/>
                                  </a:solidFill>
                                  <a:latin typeface="Cambria Math" panose="02040503050406030204" pitchFamily="18" charset="0"/>
                                  <a:ea typeface="Cambria Math" panose="02040503050406030204" pitchFamily="18" charset="0"/>
                                </a:rPr>
                              </m:ctrlPr>
                            </m:sSubPr>
                            <m:e>
                              <m:r>
                                <a:rPr lang="es-AR" sz="5000" b="0" i="1" smtClean="0">
                                  <a:solidFill>
                                    <a:srgbClr val="FFFFFF"/>
                                  </a:solidFill>
                                  <a:latin typeface="Cambria Math" panose="02040503050406030204" pitchFamily="18" charset="0"/>
                                  <a:ea typeface="Cambria Math" panose="02040503050406030204" pitchFamily="18" charset="0"/>
                                </a:rPr>
                                <m:t>𝐿</m:t>
                              </m:r>
                            </m:e>
                            <m:sub>
                              <m:r>
                                <a:rPr lang="es-AR" sz="5000" b="0" i="1" smtClean="0">
                                  <a:solidFill>
                                    <a:srgbClr val="FFFFFF"/>
                                  </a:solidFill>
                                  <a:latin typeface="Cambria Math" panose="02040503050406030204" pitchFamily="18" charset="0"/>
                                  <a:ea typeface="Cambria Math" panose="02040503050406030204" pitchFamily="18" charset="0"/>
                                </a:rPr>
                                <m:t>𝑆</m:t>
                              </m:r>
                            </m:sub>
                          </m:sSub>
                        </m:den>
                      </m:f>
                      <m:r>
                        <a:rPr lang="es-AR" sz="5000" b="0" i="1" smtClean="0">
                          <a:solidFill>
                            <a:srgbClr val="FFFFFF"/>
                          </a:solidFill>
                          <a:latin typeface="Cambria Math" panose="02040503050406030204" pitchFamily="18" charset="0"/>
                          <a:ea typeface="Cambria Math" panose="02040503050406030204" pitchFamily="18" charset="0"/>
                        </a:rPr>
                        <m:t>=</m:t>
                      </m:r>
                      <m:f>
                        <m:fPr>
                          <m:ctrlPr>
                            <a:rPr lang="es-AR" sz="5000" b="0" i="1" smtClean="0">
                              <a:solidFill>
                                <a:srgbClr val="FFFFFF"/>
                              </a:solidFill>
                              <a:latin typeface="Cambria Math" panose="02040503050406030204" pitchFamily="18" charset="0"/>
                              <a:ea typeface="Cambria Math" panose="02040503050406030204" pitchFamily="18" charset="0"/>
                            </a:rPr>
                          </m:ctrlPr>
                        </m:fPr>
                        <m:num>
                          <m:r>
                            <a:rPr lang="es-AR" sz="5000" b="0" i="1" smtClean="0">
                              <a:solidFill>
                                <a:srgbClr val="FFFFFF"/>
                              </a:solidFill>
                              <a:latin typeface="Cambria Math" panose="02040503050406030204" pitchFamily="18" charset="0"/>
                              <a:ea typeface="Cambria Math" panose="02040503050406030204" pitchFamily="18" charset="0"/>
                            </a:rPr>
                            <m:t>428,57</m:t>
                          </m:r>
                          <m:r>
                            <a:rPr lang="es-AR" sz="5000" b="0" i="1" smtClean="0">
                              <a:solidFill>
                                <a:srgbClr val="FFFFFF"/>
                              </a:solidFill>
                              <a:latin typeface="Cambria Math" panose="02040503050406030204" pitchFamily="18" charset="0"/>
                              <a:ea typeface="Cambria Math" panose="02040503050406030204" pitchFamily="18" charset="0"/>
                            </a:rPr>
                            <m:t>𝑘𝐻𝑧</m:t>
                          </m:r>
                        </m:num>
                        <m:den>
                          <m:r>
                            <a:rPr lang="es-AR" sz="5000" b="0" i="1" smtClean="0">
                              <a:solidFill>
                                <a:srgbClr val="FFFFFF"/>
                              </a:solidFill>
                              <a:latin typeface="Cambria Math" panose="02040503050406030204" pitchFamily="18" charset="0"/>
                              <a:ea typeface="Cambria Math" panose="02040503050406030204" pitchFamily="18" charset="0"/>
                            </a:rPr>
                            <m:t>107</m:t>
                          </m:r>
                        </m:den>
                      </m:f>
                      <m:r>
                        <a:rPr lang="es-AR" sz="5000" b="0" i="1" smtClean="0">
                          <a:solidFill>
                            <a:srgbClr val="FFFFFF"/>
                          </a:solidFill>
                          <a:latin typeface="Cambria Math" panose="02040503050406030204" pitchFamily="18" charset="0"/>
                          <a:ea typeface="Cambria Math" panose="02040503050406030204" pitchFamily="18" charset="0"/>
                        </a:rPr>
                        <m:t>=4,0053</m:t>
                      </m:r>
                      <m:r>
                        <a:rPr lang="es-AR" sz="5000" b="0" i="1" smtClean="0">
                          <a:solidFill>
                            <a:srgbClr val="FFFFFF"/>
                          </a:solidFill>
                          <a:latin typeface="Cambria Math" panose="02040503050406030204" pitchFamily="18" charset="0"/>
                          <a:ea typeface="Cambria Math" panose="02040503050406030204" pitchFamily="18" charset="0"/>
                        </a:rPr>
                        <m:t>𝑘𝐻𝑧</m:t>
                      </m:r>
                    </m:oMath>
                  </m:oMathPara>
                </a14:m>
                <a:endParaRPr lang="es-AR" sz="5000" b="0" dirty="0">
                  <a:solidFill>
                    <a:srgbClr val="FFFFFF"/>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s-MX" sz="5000" dirty="0">
                    <a:solidFill>
                      <a:srgbClr val="FFFFFF"/>
                    </a:solidFill>
                    <a:latin typeface="Times New Roman" panose="02020603050405020304" pitchFamily="18" charset="0"/>
                    <a:cs typeface="Times New Roman" panose="02020603050405020304" pitchFamily="18" charset="0"/>
                  </a:rPr>
                  <a:t>Y por lo tanto, el tiempo útil de cada símbolo es:</a:t>
                </a:r>
              </a:p>
              <a:p>
                <a:pPr marL="0" indent="0" algn="just">
                  <a:buNone/>
                </a:pPr>
                <a14:m>
                  <m:oMathPara xmlns:m="http://schemas.openxmlformats.org/officeDocument/2006/math">
                    <m:oMathParaPr>
                      <m:jc m:val="centerGroup"/>
                    </m:oMathParaPr>
                    <m:oMath xmlns:m="http://schemas.openxmlformats.org/officeDocument/2006/math">
                      <m:sSub>
                        <m:sSubPr>
                          <m:ctrlPr>
                            <a:rPr lang="es-MX" sz="5000" i="1" smtClean="0">
                              <a:solidFill>
                                <a:srgbClr val="FFFFFF"/>
                              </a:solidFill>
                              <a:latin typeface="Cambria Math" panose="02040503050406030204" pitchFamily="18" charset="0"/>
                            </a:rPr>
                          </m:ctrlPr>
                        </m:sSubPr>
                        <m:e>
                          <m:r>
                            <a:rPr lang="es-AR" sz="5000" b="0" i="1" smtClean="0">
                              <a:solidFill>
                                <a:srgbClr val="FFFFFF"/>
                              </a:solidFill>
                              <a:latin typeface="Cambria Math" panose="02040503050406030204" pitchFamily="18" charset="0"/>
                            </a:rPr>
                            <m:t>𝑇</m:t>
                          </m:r>
                        </m:e>
                        <m:sub>
                          <m:r>
                            <a:rPr lang="es-AR" sz="5000" b="0" i="1" smtClean="0">
                              <a:solidFill>
                                <a:srgbClr val="FFFFFF"/>
                              </a:solidFill>
                              <a:latin typeface="Cambria Math" panose="02040503050406030204" pitchFamily="18" charset="0"/>
                            </a:rPr>
                            <m:t>𝑈</m:t>
                          </m:r>
                        </m:sub>
                      </m:sSub>
                      <m:r>
                        <a:rPr lang="es-AR" sz="5000" b="0" i="1" smtClean="0">
                          <a:solidFill>
                            <a:srgbClr val="FFFFFF"/>
                          </a:solidFill>
                          <a:latin typeface="Cambria Math" panose="02040503050406030204" pitchFamily="18" charset="0"/>
                        </a:rPr>
                        <m:t>=</m:t>
                      </m:r>
                      <m:f>
                        <m:fPr>
                          <m:ctrlPr>
                            <a:rPr lang="es-AR" sz="5000" b="0" i="1" smtClean="0">
                              <a:solidFill>
                                <a:srgbClr val="FFFFFF"/>
                              </a:solidFill>
                              <a:latin typeface="Cambria Math" panose="02040503050406030204" pitchFamily="18" charset="0"/>
                            </a:rPr>
                          </m:ctrlPr>
                        </m:fPr>
                        <m:num>
                          <m:r>
                            <a:rPr lang="es-AR" sz="5000" b="0" i="1" smtClean="0">
                              <a:solidFill>
                                <a:srgbClr val="FFFFFF"/>
                              </a:solidFill>
                              <a:latin typeface="Cambria Math" panose="02040503050406030204" pitchFamily="18" charset="0"/>
                            </a:rPr>
                            <m:t>1</m:t>
                          </m:r>
                        </m:num>
                        <m:den>
                          <m:r>
                            <a:rPr lang="es-AR" sz="5000" b="0" i="1" smtClean="0">
                              <a:solidFill>
                                <a:srgbClr val="FFFFFF"/>
                              </a:solidFill>
                              <a:latin typeface="Cambria Math" panose="02040503050406030204" pitchFamily="18" charset="0"/>
                              <a:ea typeface="Cambria Math" panose="02040503050406030204" pitchFamily="18" charset="0"/>
                            </a:rPr>
                            <m:t>∆</m:t>
                          </m:r>
                          <m:r>
                            <a:rPr lang="es-AR" sz="5000" b="0" i="1" smtClean="0">
                              <a:solidFill>
                                <a:srgbClr val="FFFFFF"/>
                              </a:solidFill>
                              <a:latin typeface="Cambria Math" panose="02040503050406030204" pitchFamily="18" charset="0"/>
                              <a:ea typeface="Cambria Math" panose="02040503050406030204" pitchFamily="18" charset="0"/>
                            </a:rPr>
                            <m:t>𝑓</m:t>
                          </m:r>
                        </m:den>
                      </m:f>
                      <m:r>
                        <a:rPr lang="es-AR" sz="5000" b="0" i="1" smtClean="0">
                          <a:solidFill>
                            <a:srgbClr val="FFFFFF"/>
                          </a:solidFill>
                          <a:latin typeface="Cambria Math" panose="02040503050406030204" pitchFamily="18" charset="0"/>
                        </a:rPr>
                        <m:t>=249,6666</m:t>
                      </m:r>
                      <m:r>
                        <a:rPr lang="es-AR" sz="5000" b="0" i="1" smtClean="0">
                          <a:solidFill>
                            <a:srgbClr val="FFFFFF"/>
                          </a:solidFill>
                          <a:latin typeface="Cambria Math" panose="02040503050406030204" pitchFamily="18" charset="0"/>
                          <a:ea typeface="Cambria Math" panose="02040503050406030204" pitchFamily="18" charset="0"/>
                        </a:rPr>
                        <m:t>𝜇</m:t>
                      </m:r>
                      <m:r>
                        <a:rPr lang="es-AR" sz="5000" b="0" i="1" smtClean="0">
                          <a:solidFill>
                            <a:srgbClr val="FFFFFF"/>
                          </a:solidFill>
                          <a:latin typeface="Cambria Math" panose="02040503050406030204" pitchFamily="18" charset="0"/>
                        </a:rPr>
                        <m:t>𝑠</m:t>
                      </m:r>
                    </m:oMath>
                  </m:oMathPara>
                </a14:m>
                <a:endParaRPr lang="es-MX" sz="5000" dirty="0">
                  <a:solidFill>
                    <a:srgbClr val="FFFFFF"/>
                  </a:solidFill>
                  <a:latin typeface="Times New Roman" panose="02020603050405020304" pitchFamily="18" charset="0"/>
                  <a:cs typeface="Times New Roman" panose="02020603050405020304" pitchFamily="18" charset="0"/>
                </a:endParaRPr>
              </a:p>
              <a:p>
                <a:pPr marL="0" lvl="0" indent="0" algn="just" rtl="0">
                  <a:spcBef>
                    <a:spcPts val="600"/>
                  </a:spcBef>
                  <a:spcAft>
                    <a:spcPts val="0"/>
                  </a:spcAft>
                  <a:buNone/>
                </a:pPr>
                <a:r>
                  <a:rPr lang="es-AR" sz="5000" dirty="0">
                    <a:solidFill>
                      <a:srgbClr val="FFFFFF"/>
                    </a:solidFill>
                    <a:latin typeface="Times New Roman" panose="02020603050405020304" pitchFamily="18" charset="0"/>
                    <a:cs typeface="Times New Roman" panose="02020603050405020304" pitchFamily="18" charset="0"/>
                  </a:rPr>
                  <a:t>Este tiempo útil calculado es periódico, y por lo tanto los intervalos de guarda asociados a el también lo van a ser. En consecuencia, se adopta un numero entero. Se elige 108 portadoras por segmento para el Modo 1. Obteniendo:</a:t>
                </a:r>
              </a:p>
              <a:p>
                <a:pPr marL="0" indent="0" algn="just">
                  <a:buNone/>
                </a:pPr>
                <a14:m>
                  <m:oMathPara xmlns:m="http://schemas.openxmlformats.org/officeDocument/2006/math">
                    <m:oMathParaPr>
                      <m:jc m:val="centerGroup"/>
                    </m:oMathParaPr>
                    <m:oMath xmlns:m="http://schemas.openxmlformats.org/officeDocument/2006/math">
                      <m:r>
                        <a:rPr lang="es-MX" sz="5000" i="1">
                          <a:solidFill>
                            <a:srgbClr val="FFFFFF"/>
                          </a:solidFill>
                          <a:latin typeface="Cambria Math" panose="02040503050406030204" pitchFamily="18" charset="0"/>
                          <a:ea typeface="Cambria Math" panose="02040503050406030204" pitchFamily="18" charset="0"/>
                        </a:rPr>
                        <m:t>∆</m:t>
                      </m:r>
                      <m:r>
                        <a:rPr lang="es-AR" sz="5000" i="1">
                          <a:solidFill>
                            <a:srgbClr val="FFFFFF"/>
                          </a:solidFill>
                          <a:latin typeface="Cambria Math" panose="02040503050406030204" pitchFamily="18" charset="0"/>
                          <a:ea typeface="Cambria Math" panose="02040503050406030204" pitchFamily="18" charset="0"/>
                        </a:rPr>
                        <m:t>𝑓</m:t>
                      </m:r>
                      <m:r>
                        <a:rPr lang="es-AR" sz="5000" i="1">
                          <a:solidFill>
                            <a:srgbClr val="FFFFFF"/>
                          </a:solidFill>
                          <a:latin typeface="Cambria Math" panose="02040503050406030204" pitchFamily="18" charset="0"/>
                          <a:ea typeface="Cambria Math" panose="02040503050406030204" pitchFamily="18" charset="0"/>
                        </a:rPr>
                        <m:t>=</m:t>
                      </m:r>
                      <m:f>
                        <m:fPr>
                          <m:ctrlPr>
                            <a:rPr lang="es-AR" sz="5000" i="1">
                              <a:solidFill>
                                <a:srgbClr val="FFFFFF"/>
                              </a:solidFill>
                              <a:latin typeface="Cambria Math" panose="02040503050406030204" pitchFamily="18" charset="0"/>
                              <a:ea typeface="Cambria Math" panose="02040503050406030204" pitchFamily="18" charset="0"/>
                            </a:rPr>
                          </m:ctrlPr>
                        </m:fPr>
                        <m:num>
                          <m:sSub>
                            <m:sSubPr>
                              <m:ctrlPr>
                                <a:rPr lang="es-AR" sz="5000" i="1">
                                  <a:solidFill>
                                    <a:srgbClr val="FFFFFF"/>
                                  </a:solidFill>
                                  <a:latin typeface="Cambria Math" panose="02040503050406030204" pitchFamily="18" charset="0"/>
                                  <a:ea typeface="Cambria Math" panose="02040503050406030204" pitchFamily="18" charset="0"/>
                                </a:rPr>
                              </m:ctrlPr>
                            </m:sSubPr>
                            <m:e>
                              <m:r>
                                <a:rPr lang="es-AR" sz="5000" i="1">
                                  <a:solidFill>
                                    <a:srgbClr val="FFFFFF"/>
                                  </a:solidFill>
                                  <a:latin typeface="Cambria Math" panose="02040503050406030204" pitchFamily="18" charset="0"/>
                                  <a:ea typeface="Cambria Math" panose="02040503050406030204" pitchFamily="18" charset="0"/>
                                </a:rPr>
                                <m:t>𝐵𝑊</m:t>
                              </m:r>
                            </m:e>
                            <m:sub>
                              <m:r>
                                <a:rPr lang="es-AR" sz="5000" i="1">
                                  <a:solidFill>
                                    <a:srgbClr val="FFFFFF"/>
                                  </a:solidFill>
                                  <a:latin typeface="Cambria Math" panose="02040503050406030204" pitchFamily="18" charset="0"/>
                                  <a:ea typeface="Cambria Math" panose="02040503050406030204" pitchFamily="18" charset="0"/>
                                </a:rPr>
                                <m:t>𝑆</m:t>
                              </m:r>
                            </m:sub>
                          </m:sSub>
                        </m:num>
                        <m:den>
                          <m:sSub>
                            <m:sSubPr>
                              <m:ctrlPr>
                                <a:rPr lang="es-AR" sz="5000" i="1">
                                  <a:solidFill>
                                    <a:srgbClr val="FFFFFF"/>
                                  </a:solidFill>
                                  <a:latin typeface="Cambria Math" panose="02040503050406030204" pitchFamily="18" charset="0"/>
                                  <a:ea typeface="Cambria Math" panose="02040503050406030204" pitchFamily="18" charset="0"/>
                                </a:rPr>
                              </m:ctrlPr>
                            </m:sSubPr>
                            <m:e>
                              <m:r>
                                <a:rPr lang="es-AR" sz="5000" i="1">
                                  <a:solidFill>
                                    <a:srgbClr val="FFFFFF"/>
                                  </a:solidFill>
                                  <a:latin typeface="Cambria Math" panose="02040503050406030204" pitchFamily="18" charset="0"/>
                                  <a:ea typeface="Cambria Math" panose="02040503050406030204" pitchFamily="18" charset="0"/>
                                </a:rPr>
                                <m:t>𝐿</m:t>
                              </m:r>
                            </m:e>
                            <m:sub>
                              <m:r>
                                <a:rPr lang="es-AR" sz="5000" i="1">
                                  <a:solidFill>
                                    <a:srgbClr val="FFFFFF"/>
                                  </a:solidFill>
                                  <a:latin typeface="Cambria Math" panose="02040503050406030204" pitchFamily="18" charset="0"/>
                                  <a:ea typeface="Cambria Math" panose="02040503050406030204" pitchFamily="18" charset="0"/>
                                </a:rPr>
                                <m:t>𝑆</m:t>
                              </m:r>
                            </m:sub>
                          </m:sSub>
                        </m:den>
                      </m:f>
                      <m:r>
                        <a:rPr lang="es-AR" sz="5000" i="1">
                          <a:solidFill>
                            <a:srgbClr val="FFFFFF"/>
                          </a:solidFill>
                          <a:latin typeface="Cambria Math" panose="02040503050406030204" pitchFamily="18" charset="0"/>
                          <a:ea typeface="Cambria Math" panose="02040503050406030204" pitchFamily="18" charset="0"/>
                        </a:rPr>
                        <m:t>=</m:t>
                      </m:r>
                      <m:f>
                        <m:fPr>
                          <m:ctrlPr>
                            <a:rPr lang="es-AR" sz="5000" i="1">
                              <a:solidFill>
                                <a:srgbClr val="FFFFFF"/>
                              </a:solidFill>
                              <a:latin typeface="Cambria Math" panose="02040503050406030204" pitchFamily="18" charset="0"/>
                              <a:ea typeface="Cambria Math" panose="02040503050406030204" pitchFamily="18" charset="0"/>
                            </a:rPr>
                          </m:ctrlPr>
                        </m:fPr>
                        <m:num>
                          <m:r>
                            <a:rPr lang="es-AR" sz="5000" i="1">
                              <a:solidFill>
                                <a:srgbClr val="FFFFFF"/>
                              </a:solidFill>
                              <a:latin typeface="Cambria Math" panose="02040503050406030204" pitchFamily="18" charset="0"/>
                              <a:ea typeface="Cambria Math" panose="02040503050406030204" pitchFamily="18" charset="0"/>
                            </a:rPr>
                            <m:t>428,57</m:t>
                          </m:r>
                          <m:r>
                            <a:rPr lang="es-AR" sz="5000" i="1">
                              <a:solidFill>
                                <a:srgbClr val="FFFFFF"/>
                              </a:solidFill>
                              <a:latin typeface="Cambria Math" panose="02040503050406030204" pitchFamily="18" charset="0"/>
                              <a:ea typeface="Cambria Math" panose="02040503050406030204" pitchFamily="18" charset="0"/>
                            </a:rPr>
                            <m:t>𝑘𝐻𝑧</m:t>
                          </m:r>
                        </m:num>
                        <m:den>
                          <m:r>
                            <a:rPr lang="es-AR" sz="5000" i="1">
                              <a:solidFill>
                                <a:srgbClr val="FFFFFF"/>
                              </a:solidFill>
                              <a:latin typeface="Cambria Math" panose="02040503050406030204" pitchFamily="18" charset="0"/>
                              <a:ea typeface="Cambria Math" panose="02040503050406030204" pitchFamily="18" charset="0"/>
                            </a:rPr>
                            <m:t>10</m:t>
                          </m:r>
                          <m:r>
                            <a:rPr lang="es-AR" sz="5000" b="0" i="1" smtClean="0">
                              <a:solidFill>
                                <a:srgbClr val="FFFFFF"/>
                              </a:solidFill>
                              <a:latin typeface="Cambria Math" panose="02040503050406030204" pitchFamily="18" charset="0"/>
                              <a:ea typeface="Cambria Math" panose="02040503050406030204" pitchFamily="18" charset="0"/>
                            </a:rPr>
                            <m:t>8</m:t>
                          </m:r>
                        </m:den>
                      </m:f>
                      <m:r>
                        <a:rPr lang="es-AR" sz="5000" i="1">
                          <a:solidFill>
                            <a:srgbClr val="FFFFFF"/>
                          </a:solidFill>
                          <a:latin typeface="Cambria Math" panose="02040503050406030204" pitchFamily="18" charset="0"/>
                          <a:ea typeface="Cambria Math" panose="02040503050406030204" pitchFamily="18" charset="0"/>
                        </a:rPr>
                        <m:t>=</m:t>
                      </m:r>
                      <m:r>
                        <a:rPr lang="es-AR" sz="5000" b="0" i="1" smtClean="0">
                          <a:solidFill>
                            <a:srgbClr val="FFFFFF"/>
                          </a:solidFill>
                          <a:latin typeface="Cambria Math" panose="02040503050406030204" pitchFamily="18" charset="0"/>
                          <a:ea typeface="Cambria Math" panose="02040503050406030204" pitchFamily="18" charset="0"/>
                        </a:rPr>
                        <m:t>3,968</m:t>
                      </m:r>
                      <m:r>
                        <a:rPr lang="es-AR" sz="5000" i="1">
                          <a:solidFill>
                            <a:srgbClr val="FFFFFF"/>
                          </a:solidFill>
                          <a:latin typeface="Cambria Math" panose="02040503050406030204" pitchFamily="18" charset="0"/>
                          <a:ea typeface="Cambria Math" panose="02040503050406030204" pitchFamily="18" charset="0"/>
                        </a:rPr>
                        <m:t>𝑘𝐻𝑧</m:t>
                      </m:r>
                      <m:r>
                        <a:rPr lang="es-AR" sz="5000" b="0" i="0"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𝑦</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𝑒𝑙</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𝑡𝑖𝑒𝑚𝑝𝑜</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𝑢𝑡𝑖𝑙</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𝑑𝑒</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𝑠𝑖𝑚𝑏𝑜𝑙𝑜</m:t>
                      </m:r>
                      <m:r>
                        <a:rPr lang="es-ES" sz="5000" b="0" i="1" smtClean="0">
                          <a:solidFill>
                            <a:srgbClr val="FFFFFF"/>
                          </a:solidFill>
                          <a:latin typeface="Cambria Math" panose="02040503050406030204" pitchFamily="18" charset="0"/>
                          <a:ea typeface="Cambria Math" panose="02040503050406030204" pitchFamily="18" charset="0"/>
                        </a:rPr>
                        <m:t> </m:t>
                      </m:r>
                      <m:r>
                        <a:rPr lang="es-ES" sz="5000" b="0" i="1" smtClean="0">
                          <a:solidFill>
                            <a:srgbClr val="FFFFFF"/>
                          </a:solidFill>
                          <a:latin typeface="Cambria Math" panose="02040503050406030204" pitchFamily="18" charset="0"/>
                          <a:ea typeface="Cambria Math" panose="02040503050406030204" pitchFamily="18" charset="0"/>
                        </a:rPr>
                        <m:t>𝑒𝑠</m:t>
                      </m:r>
                      <m:r>
                        <a:rPr lang="es-ES" sz="5000" b="0" i="1" smtClean="0">
                          <a:solidFill>
                            <a:srgbClr val="FFFFFF"/>
                          </a:solidFill>
                          <a:latin typeface="Cambria Math" panose="02040503050406030204" pitchFamily="18" charset="0"/>
                          <a:ea typeface="Cambria Math" panose="02040503050406030204" pitchFamily="18" charset="0"/>
                        </a:rPr>
                        <m:t>: </m:t>
                      </m:r>
                      <m:sSub>
                        <m:sSubPr>
                          <m:ctrlPr>
                            <a:rPr lang="es-MX" sz="5000" i="1">
                              <a:solidFill>
                                <a:srgbClr val="FFFFFF"/>
                              </a:solidFill>
                              <a:latin typeface="Cambria Math" panose="02040503050406030204" pitchFamily="18" charset="0"/>
                            </a:rPr>
                          </m:ctrlPr>
                        </m:sSubPr>
                        <m:e>
                          <m:r>
                            <a:rPr lang="es-AR" sz="5000" i="1">
                              <a:solidFill>
                                <a:srgbClr val="FFFFFF"/>
                              </a:solidFill>
                              <a:latin typeface="Cambria Math" panose="02040503050406030204" pitchFamily="18" charset="0"/>
                            </a:rPr>
                            <m:t>𝑇</m:t>
                          </m:r>
                        </m:e>
                        <m:sub>
                          <m:r>
                            <a:rPr lang="es-AR" sz="5000" i="1">
                              <a:solidFill>
                                <a:srgbClr val="FFFFFF"/>
                              </a:solidFill>
                              <a:latin typeface="Cambria Math" panose="02040503050406030204" pitchFamily="18" charset="0"/>
                            </a:rPr>
                            <m:t>𝑈</m:t>
                          </m:r>
                        </m:sub>
                      </m:sSub>
                      <m:r>
                        <a:rPr lang="es-AR" sz="5000" i="1">
                          <a:solidFill>
                            <a:srgbClr val="FFFFFF"/>
                          </a:solidFill>
                          <a:latin typeface="Cambria Math" panose="02040503050406030204" pitchFamily="18" charset="0"/>
                        </a:rPr>
                        <m:t>=</m:t>
                      </m:r>
                      <m:f>
                        <m:fPr>
                          <m:ctrlPr>
                            <a:rPr lang="es-AR" sz="5000" i="1">
                              <a:solidFill>
                                <a:srgbClr val="FFFFFF"/>
                              </a:solidFill>
                              <a:latin typeface="Cambria Math" panose="02040503050406030204" pitchFamily="18" charset="0"/>
                            </a:rPr>
                          </m:ctrlPr>
                        </m:fPr>
                        <m:num>
                          <m:r>
                            <a:rPr lang="es-AR" sz="5000" i="1">
                              <a:solidFill>
                                <a:srgbClr val="FFFFFF"/>
                              </a:solidFill>
                              <a:latin typeface="Cambria Math" panose="02040503050406030204" pitchFamily="18" charset="0"/>
                            </a:rPr>
                            <m:t>1</m:t>
                          </m:r>
                        </m:num>
                        <m:den>
                          <m:r>
                            <a:rPr lang="es-AR" sz="5000" i="1">
                              <a:solidFill>
                                <a:srgbClr val="FFFFFF"/>
                              </a:solidFill>
                              <a:latin typeface="Cambria Math" panose="02040503050406030204" pitchFamily="18" charset="0"/>
                              <a:ea typeface="Cambria Math" panose="02040503050406030204" pitchFamily="18" charset="0"/>
                            </a:rPr>
                            <m:t>∆</m:t>
                          </m:r>
                          <m:r>
                            <a:rPr lang="es-AR" sz="5000" i="1">
                              <a:solidFill>
                                <a:srgbClr val="FFFFFF"/>
                              </a:solidFill>
                              <a:latin typeface="Cambria Math" panose="02040503050406030204" pitchFamily="18" charset="0"/>
                              <a:ea typeface="Cambria Math" panose="02040503050406030204" pitchFamily="18" charset="0"/>
                            </a:rPr>
                            <m:t>𝑓</m:t>
                          </m:r>
                        </m:den>
                      </m:f>
                      <m:r>
                        <a:rPr lang="es-AR" sz="5000" i="1">
                          <a:solidFill>
                            <a:srgbClr val="FFFFFF"/>
                          </a:solidFill>
                          <a:latin typeface="Cambria Math" panose="02040503050406030204" pitchFamily="18" charset="0"/>
                        </a:rPr>
                        <m:t>=252</m:t>
                      </m:r>
                      <m:r>
                        <a:rPr lang="es-AR" sz="5000" i="1">
                          <a:solidFill>
                            <a:srgbClr val="FFFFFF"/>
                          </a:solidFill>
                          <a:latin typeface="Cambria Math" panose="02040503050406030204" pitchFamily="18" charset="0"/>
                          <a:ea typeface="Cambria Math" panose="02040503050406030204" pitchFamily="18" charset="0"/>
                        </a:rPr>
                        <m:t>𝜇</m:t>
                      </m:r>
                      <m:r>
                        <a:rPr lang="es-AR" sz="5000" i="1">
                          <a:solidFill>
                            <a:srgbClr val="FFFFFF"/>
                          </a:solidFill>
                          <a:latin typeface="Cambria Math" panose="02040503050406030204" pitchFamily="18" charset="0"/>
                        </a:rPr>
                        <m:t>𝑠</m:t>
                      </m:r>
                    </m:oMath>
                  </m:oMathPara>
                </a14:m>
                <a:endParaRPr lang="es-MX" sz="5000" dirty="0">
                  <a:solidFill>
                    <a:srgbClr val="FFFFFF"/>
                  </a:solidFill>
                  <a:latin typeface="Times New Roman" panose="02020603050405020304" pitchFamily="18" charset="0"/>
                  <a:cs typeface="Times New Roman" panose="02020603050405020304" pitchFamily="18" charset="0"/>
                </a:endParaRPr>
              </a:p>
              <a:p>
                <a:pPr marL="0" indent="0">
                  <a:buNone/>
                </a:pPr>
                <a:endParaRPr lang="es-AR" dirty="0"/>
              </a:p>
            </p:txBody>
          </p:sp>
        </mc:Choice>
        <mc:Fallback xmlns="">
          <p:sp>
            <p:nvSpPr>
              <p:cNvPr id="3" name="Marcador de contenido 2">
                <a:extLst>
                  <a:ext uri="{FF2B5EF4-FFF2-40B4-BE49-F238E27FC236}">
                    <a16:creationId xmlns:a16="http://schemas.microsoft.com/office/drawing/2014/main" id="{D8D7AA15-7F4E-4ABE-9511-9BF927132727}"/>
                  </a:ext>
                </a:extLst>
              </p:cNvPr>
              <p:cNvSpPr>
                <a:spLocks noGrp="1" noRot="1" noChangeAspect="1" noMove="1" noResize="1" noEditPoints="1" noAdjustHandles="1" noChangeArrowheads="1" noChangeShapeType="1" noTextEdit="1"/>
              </p:cNvSpPr>
              <p:nvPr>
                <p:ph idx="1"/>
              </p:nvPr>
            </p:nvSpPr>
            <p:spPr>
              <a:xfrm>
                <a:off x="982355" y="848389"/>
                <a:ext cx="10550883" cy="5906371"/>
              </a:xfrm>
              <a:blipFill>
                <a:blip r:embed="rId3"/>
                <a:stretch>
                  <a:fillRect l="-578" t="-516" r="-635"/>
                </a:stretch>
              </a:blipFill>
            </p:spPr>
            <p:txBody>
              <a:bodyPr/>
              <a:lstStyle/>
              <a:p>
                <a:r>
                  <a:rPr lang="es-AR">
                    <a:noFill/>
                  </a:rPr>
                  <a:t> </a:t>
                </a:r>
              </a:p>
            </p:txBody>
          </p:sp>
        </mc:Fallback>
      </mc:AlternateContent>
    </p:spTree>
    <p:extLst>
      <p:ext uri="{BB962C8B-B14F-4D97-AF65-F5344CB8AC3E}">
        <p14:creationId xmlns:p14="http://schemas.microsoft.com/office/powerpoint/2010/main" val="561984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21237-2806-4CCA-8E5A-99B922988E78}"/>
              </a:ext>
            </a:extLst>
          </p:cNvPr>
          <p:cNvSpPr>
            <a:spLocks noGrp="1"/>
          </p:cNvSpPr>
          <p:nvPr>
            <p:ph type="title"/>
          </p:nvPr>
        </p:nvSpPr>
        <p:spPr>
          <a:xfrm>
            <a:off x="2496074" y="76569"/>
            <a:ext cx="7196675" cy="1074687"/>
          </a:xfrm>
        </p:spPr>
        <p:txBody>
          <a:bodyPr/>
          <a:lstStyle/>
          <a:p>
            <a:r>
              <a:rPr lang="es-AR" dirty="0"/>
              <a:t>GENERACIÓN DE SÍMBOLOS OFDM</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02CC8D0-10F1-40DF-977C-6D851DE769EA}"/>
                  </a:ext>
                </a:extLst>
              </p:cNvPr>
              <p:cNvSpPr>
                <a:spLocks noGrp="1"/>
              </p:cNvSpPr>
              <p:nvPr>
                <p:ph idx="1"/>
              </p:nvPr>
            </p:nvSpPr>
            <p:spPr>
              <a:xfrm>
                <a:off x="805594" y="859172"/>
                <a:ext cx="10818135" cy="2832264"/>
              </a:xfrm>
            </p:spPr>
            <p:txBody>
              <a:bodyPr>
                <a:normAutofit/>
              </a:bodyPr>
              <a:lstStyle/>
              <a:p>
                <a:pPr marL="0" indent="0" algn="just">
                  <a:buNone/>
                </a:pPr>
                <a:r>
                  <a:rPr lang="es-ES" sz="2000" dirty="0">
                    <a:latin typeface="Times New Roman" panose="02020603050405020304" pitchFamily="18" charset="0"/>
                    <a:cs typeface="Times New Roman" panose="02020603050405020304" pitchFamily="18" charset="0"/>
                  </a:rPr>
                  <a:t>Una manera eficiente y sencilla de construir un modulador OFDM es con la IFFT. </a:t>
                </a:r>
                <a:r>
                  <a:rPr lang="es-MX" sz="2000" dirty="0">
                    <a:solidFill>
                      <a:srgbClr val="FFFFFF"/>
                    </a:solidFill>
                    <a:latin typeface="Times New Roman" panose="02020603050405020304" pitchFamily="18" charset="0"/>
                    <a:cs typeface="Times New Roman" panose="02020603050405020304" pitchFamily="18" charset="0"/>
                  </a:rPr>
                  <a:t>Es necesario que los  cálculos de IFFT y FFT (receptor) requieren de una frecuencia de muestreo, denotada </a:t>
                </a:r>
                <a14:m>
                  <m:oMath xmlns:m="http://schemas.openxmlformats.org/officeDocument/2006/math">
                    <m:sSub>
                      <m:sSubPr>
                        <m:ctrlPr>
                          <a:rPr lang="es-MX" sz="2000" i="1" dirty="0" smtClean="0">
                            <a:solidFill>
                              <a:srgbClr val="FFFFFF"/>
                            </a:solidFill>
                            <a:latin typeface="Cambria Math" panose="02040503050406030204" pitchFamily="18" charset="0"/>
                            <a:cs typeface="Times New Roman" panose="02020603050405020304" pitchFamily="18" charset="0"/>
                          </a:rPr>
                        </m:ctrlPr>
                      </m:sSubPr>
                      <m:e>
                        <m:r>
                          <a:rPr lang="es-ES" sz="2000" b="0" i="1" dirty="0" smtClean="0">
                            <a:solidFill>
                              <a:srgbClr val="FFFFFF"/>
                            </a:solidFill>
                            <a:latin typeface="Cambria Math" panose="02040503050406030204" pitchFamily="18" charset="0"/>
                            <a:cs typeface="Times New Roman" panose="02020603050405020304" pitchFamily="18" charset="0"/>
                          </a:rPr>
                          <m:t>𝑓</m:t>
                        </m:r>
                      </m:e>
                      <m:sub>
                        <m:r>
                          <m:rPr>
                            <m:nor/>
                          </m:rPr>
                          <a:rPr lang="es-MX" sz="2000" dirty="0">
                            <a:solidFill>
                              <a:srgbClr val="FFFFFF"/>
                            </a:solidFill>
                            <a:latin typeface="Times New Roman" panose="02020603050405020304" pitchFamily="18" charset="0"/>
                            <a:cs typeface="Times New Roman" panose="02020603050405020304" pitchFamily="18" charset="0"/>
                          </a:rPr>
                          <m:t>IFFT</m:t>
                        </m:r>
                      </m:sub>
                    </m:sSub>
                  </m:oMath>
                </a14:m>
                <a:r>
                  <a:rPr lang="es-MX" sz="2000" dirty="0">
                    <a:solidFill>
                      <a:srgbClr val="FFFFFF"/>
                    </a:solidFill>
                    <a:latin typeface="Times New Roman" panose="02020603050405020304" pitchFamily="18" charset="0"/>
                    <a:cs typeface="Times New Roman" panose="02020603050405020304" pitchFamily="18" charset="0"/>
                  </a:rPr>
                  <a:t>, que debe tener un valor bien preciso y determinado. Los procesadores numéricos que calculan la IFFT, lo hacen siempre sobre una cantidad de puntos (estos puntos se traducen en portadoras), que es igual a una potencia entera de 2 (2^n). La frecuencia de muestreo se deriva del cociente entre la cantidad de muestras normalizada (potencia entera de 2) y el tiempo útil de símbolo. La frecuencia de muestreo </a:t>
                </a:r>
                <a14:m>
                  <m:oMath xmlns:m="http://schemas.openxmlformats.org/officeDocument/2006/math">
                    <m:sSub>
                      <m:sSubPr>
                        <m:ctrlPr>
                          <a:rPr lang="es-MX" sz="2000" i="1" dirty="0" smtClean="0">
                            <a:solidFill>
                              <a:srgbClr val="FFFFFF"/>
                            </a:solidFill>
                            <a:latin typeface="Cambria Math" panose="02040503050406030204" pitchFamily="18" charset="0"/>
                            <a:cs typeface="Times New Roman" panose="02020603050405020304" pitchFamily="18" charset="0"/>
                          </a:rPr>
                        </m:ctrlPr>
                      </m:sSubPr>
                      <m:e>
                        <m:r>
                          <a:rPr lang="es-ES" sz="2000" b="0" i="1" dirty="0" smtClean="0">
                            <a:solidFill>
                              <a:srgbClr val="FFFFFF"/>
                            </a:solidFill>
                            <a:latin typeface="Cambria Math" panose="02040503050406030204" pitchFamily="18" charset="0"/>
                            <a:cs typeface="Times New Roman" panose="02020603050405020304" pitchFamily="18" charset="0"/>
                          </a:rPr>
                          <m:t>𝑓</m:t>
                        </m:r>
                      </m:e>
                      <m:sub>
                        <m:r>
                          <m:rPr>
                            <m:nor/>
                          </m:rPr>
                          <a:rPr lang="es-MX" sz="2000" dirty="0">
                            <a:solidFill>
                              <a:srgbClr val="FFFFFF"/>
                            </a:solidFill>
                            <a:latin typeface="Times New Roman" panose="02020603050405020304" pitchFamily="18" charset="0"/>
                            <a:cs typeface="Times New Roman" panose="02020603050405020304" pitchFamily="18" charset="0"/>
                          </a:rPr>
                          <m:t>IFFT</m:t>
                        </m:r>
                      </m:sub>
                    </m:sSub>
                    <m:r>
                      <a:rPr lang="es-MX" sz="2000" i="1" dirty="0">
                        <a:solidFill>
                          <a:srgbClr val="FFFFFF"/>
                        </a:solidFill>
                        <a:latin typeface="Cambria Math" panose="02040503050406030204" pitchFamily="18" charset="0"/>
                        <a:cs typeface="Times New Roman" panose="02020603050405020304" pitchFamily="18" charset="0"/>
                      </a:rPr>
                      <m:t> </m:t>
                    </m:r>
                  </m:oMath>
                </a14:m>
                <a:r>
                  <a:rPr lang="es-MX" sz="2000" dirty="0">
                    <a:solidFill>
                      <a:srgbClr val="FFFFFF"/>
                    </a:solidFill>
                    <a:latin typeface="Times New Roman" panose="02020603050405020304" pitchFamily="18" charset="0"/>
                    <a:cs typeface="Times New Roman" panose="02020603050405020304" pitchFamily="18" charset="0"/>
                  </a:rPr>
                  <a:t>es un único valor fundamental y común a los tres modos. </a:t>
                </a:r>
              </a:p>
              <a:p>
                <a:pPr marL="0" indent="0">
                  <a:buNone/>
                </a:pPr>
                <a:endParaRPr lang="es-AR" dirty="0"/>
              </a:p>
            </p:txBody>
          </p:sp>
        </mc:Choice>
        <mc:Fallback xmlns="">
          <p:sp>
            <p:nvSpPr>
              <p:cNvPr id="3" name="Marcador de contenido 2">
                <a:extLst>
                  <a:ext uri="{FF2B5EF4-FFF2-40B4-BE49-F238E27FC236}">
                    <a16:creationId xmlns:a16="http://schemas.microsoft.com/office/drawing/2014/main" id="{002CC8D0-10F1-40DF-977C-6D851DE769EA}"/>
                  </a:ext>
                </a:extLst>
              </p:cNvPr>
              <p:cNvSpPr>
                <a:spLocks noGrp="1" noRot="1" noChangeAspect="1" noMove="1" noResize="1" noEditPoints="1" noAdjustHandles="1" noChangeArrowheads="1" noChangeShapeType="1" noTextEdit="1"/>
              </p:cNvSpPr>
              <p:nvPr>
                <p:ph idx="1"/>
              </p:nvPr>
            </p:nvSpPr>
            <p:spPr>
              <a:xfrm>
                <a:off x="805594" y="859172"/>
                <a:ext cx="10818135" cy="2832264"/>
              </a:xfrm>
              <a:blipFill>
                <a:blip r:embed="rId3"/>
                <a:stretch>
                  <a:fillRect l="-563" t="-215" r="-62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5E98CF-0A8E-47CE-872F-DF639AB3B43F}"/>
                  </a:ext>
                </a:extLst>
              </p:cNvPr>
              <p:cNvSpPr txBox="1"/>
              <p:nvPr/>
            </p:nvSpPr>
            <p:spPr>
              <a:xfrm>
                <a:off x="805594" y="3561729"/>
                <a:ext cx="6107722" cy="6915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ea typeface="Quicksand"/>
                              <a:cs typeface="Quicksand"/>
                              <a:sym typeface="Quicksand"/>
                            </a:rPr>
                          </m:ctrlPr>
                        </m:sSubPr>
                        <m:e>
                          <m:r>
                            <a:rPr lang="es-AR">
                              <a:solidFill>
                                <a:srgbClr val="FFFFFF"/>
                              </a:solidFill>
                              <a:latin typeface="Cambria Math" panose="02040503050406030204" pitchFamily="18" charset="0"/>
                              <a:ea typeface="Quicksand"/>
                              <a:cs typeface="Quicksand"/>
                              <a:sym typeface="Quicksand"/>
                            </a:rPr>
                            <m:t>𝑓</m:t>
                          </m:r>
                        </m:e>
                        <m:sub>
                          <m:r>
                            <a:rPr lang="es-AR">
                              <a:solidFill>
                                <a:srgbClr val="FFFFFF"/>
                              </a:solidFill>
                              <a:latin typeface="Cambria Math" panose="02040503050406030204" pitchFamily="18" charset="0"/>
                              <a:ea typeface="Quicksand"/>
                              <a:cs typeface="Quicksand"/>
                              <a:sym typeface="Quicksand"/>
                            </a:rPr>
                            <m:t>𝐼𝐹𝐹𝑇</m:t>
                          </m:r>
                        </m:sub>
                      </m:sSub>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p>
                            <m:sSupPr>
                              <m:ctrlPr>
                                <a:rPr lang="es-AR" i="1">
                                  <a:solidFill>
                                    <a:srgbClr val="FFFFFF"/>
                                  </a:solidFill>
                                  <a:latin typeface="Cambria Math" panose="02040503050406030204" pitchFamily="18" charset="0"/>
                                  <a:ea typeface="Quicksand"/>
                                  <a:cs typeface="Quicksand"/>
                                  <a:sym typeface="Quicksand"/>
                                </a:rPr>
                              </m:ctrlPr>
                            </m:sSupPr>
                            <m:e>
                              <m:r>
                                <a:rPr lang="es-AR">
                                  <a:solidFill>
                                    <a:srgbClr val="FFFFFF"/>
                                  </a:solidFill>
                                  <a:latin typeface="Cambria Math" panose="02040503050406030204" pitchFamily="18" charset="0"/>
                                  <a:ea typeface="Quicksand"/>
                                  <a:cs typeface="Quicksand"/>
                                  <a:sym typeface="Quicksand"/>
                                </a:rPr>
                                <m:t>2</m:t>
                              </m:r>
                            </m:e>
                            <m:sup>
                              <m:r>
                                <a:rPr lang="es-AR">
                                  <a:solidFill>
                                    <a:srgbClr val="FFFFFF"/>
                                  </a:solidFill>
                                  <a:latin typeface="Cambria Math" panose="02040503050406030204" pitchFamily="18" charset="0"/>
                                  <a:ea typeface="Quicksand"/>
                                  <a:cs typeface="Quicksand"/>
                                  <a:sym typeface="Quicksand"/>
                                </a:rPr>
                                <m:t>11</m:t>
                              </m:r>
                            </m:sup>
                          </m:sSup>
                        </m:num>
                        <m:den>
                          <m:r>
                            <a:rPr lang="es-AR">
                              <a:solidFill>
                                <a:srgbClr val="FFFFFF"/>
                              </a:solidFill>
                              <a:latin typeface="Cambria Math" panose="02040503050406030204" pitchFamily="18" charset="0"/>
                              <a:ea typeface="Quicksand"/>
                              <a:cs typeface="Quicksand"/>
                              <a:sym typeface="Quicksand"/>
                            </a:rPr>
                            <m:t>252 </m:t>
                          </m:r>
                          <m:r>
                            <a:rPr lang="es-AR">
                              <a:solidFill>
                                <a:srgbClr val="FFFFFF"/>
                              </a:solidFill>
                              <a:latin typeface="Cambria Math" panose="02040503050406030204" pitchFamily="18" charset="0"/>
                              <a:ea typeface="Quicksand"/>
                              <a:cs typeface="Quicksand"/>
                              <a:sym typeface="Quicksand"/>
                            </a:rPr>
                            <m:t>𝜇</m:t>
                          </m:r>
                          <m:r>
                            <a:rPr lang="es-AR">
                              <a:solidFill>
                                <a:srgbClr val="FFFFFF"/>
                              </a:solidFill>
                              <a:latin typeface="Cambria Math" panose="02040503050406030204" pitchFamily="18" charset="0"/>
                              <a:ea typeface="Quicksand"/>
                              <a:cs typeface="Quicksand"/>
                              <a:sym typeface="Quicksand"/>
                            </a:rPr>
                            <m:t>𝑠</m:t>
                          </m:r>
                        </m:den>
                      </m:f>
                      <m:r>
                        <a:rPr lang="es-AR" b="0" i="0" smtClean="0">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p>
                            <m:sSupPr>
                              <m:ctrlPr>
                                <a:rPr lang="es-AR" i="1">
                                  <a:solidFill>
                                    <a:srgbClr val="FFFFFF"/>
                                  </a:solidFill>
                                  <a:latin typeface="Cambria Math" panose="02040503050406030204" pitchFamily="18" charset="0"/>
                                  <a:ea typeface="Quicksand"/>
                                  <a:cs typeface="Quicksand"/>
                                  <a:sym typeface="Quicksand"/>
                                </a:rPr>
                              </m:ctrlPr>
                            </m:sSupPr>
                            <m:e>
                              <m:r>
                                <a:rPr lang="es-AR">
                                  <a:solidFill>
                                    <a:srgbClr val="FFFFFF"/>
                                  </a:solidFill>
                                  <a:latin typeface="Cambria Math" panose="02040503050406030204" pitchFamily="18" charset="0"/>
                                  <a:ea typeface="Quicksand"/>
                                  <a:cs typeface="Quicksand"/>
                                  <a:sym typeface="Quicksand"/>
                                </a:rPr>
                                <m:t>2</m:t>
                              </m:r>
                            </m:e>
                            <m:sup>
                              <m:r>
                                <a:rPr lang="es-AR">
                                  <a:solidFill>
                                    <a:srgbClr val="FFFFFF"/>
                                  </a:solidFill>
                                  <a:latin typeface="Cambria Math" panose="02040503050406030204" pitchFamily="18" charset="0"/>
                                  <a:ea typeface="Quicksand"/>
                                  <a:cs typeface="Quicksand"/>
                                  <a:sym typeface="Quicksand"/>
                                </a:rPr>
                                <m:t>1</m:t>
                              </m:r>
                              <m:r>
                                <a:rPr lang="es-AR" b="0" i="1" smtClean="0">
                                  <a:solidFill>
                                    <a:srgbClr val="FFFFFF"/>
                                  </a:solidFill>
                                  <a:latin typeface="Cambria Math" panose="02040503050406030204" pitchFamily="18" charset="0"/>
                                  <a:ea typeface="Quicksand"/>
                                  <a:cs typeface="Quicksand"/>
                                  <a:sym typeface="Quicksand"/>
                                </a:rPr>
                                <m:t>2</m:t>
                              </m:r>
                            </m:sup>
                          </m:sSup>
                        </m:num>
                        <m:den>
                          <m:r>
                            <a:rPr lang="es-AR" b="0" i="0" smtClean="0">
                              <a:solidFill>
                                <a:srgbClr val="FFFFFF"/>
                              </a:solidFill>
                              <a:latin typeface="Cambria Math" panose="02040503050406030204" pitchFamily="18" charset="0"/>
                              <a:ea typeface="Quicksand"/>
                              <a:cs typeface="Quicksand"/>
                              <a:sym typeface="Quicksand"/>
                            </a:rPr>
                            <m:t>504</m:t>
                          </m:r>
                          <m:r>
                            <a:rPr lang="es-AR">
                              <a:solidFill>
                                <a:srgbClr val="FFFFFF"/>
                              </a:solidFill>
                              <a:latin typeface="Cambria Math" panose="02040503050406030204" pitchFamily="18" charset="0"/>
                              <a:ea typeface="Quicksand"/>
                              <a:cs typeface="Quicksand"/>
                              <a:sym typeface="Quicksand"/>
                            </a:rPr>
                            <m:t> </m:t>
                          </m:r>
                          <m:r>
                            <a:rPr lang="es-AR">
                              <a:solidFill>
                                <a:srgbClr val="FFFFFF"/>
                              </a:solidFill>
                              <a:latin typeface="Cambria Math" panose="02040503050406030204" pitchFamily="18" charset="0"/>
                              <a:ea typeface="Quicksand"/>
                              <a:cs typeface="Quicksand"/>
                              <a:sym typeface="Quicksand"/>
                            </a:rPr>
                            <m:t>𝜇</m:t>
                          </m:r>
                          <m:r>
                            <a:rPr lang="es-AR">
                              <a:solidFill>
                                <a:srgbClr val="FFFFFF"/>
                              </a:solidFill>
                              <a:latin typeface="Cambria Math" panose="02040503050406030204" pitchFamily="18" charset="0"/>
                              <a:ea typeface="Quicksand"/>
                              <a:cs typeface="Quicksand"/>
                              <a:sym typeface="Quicksand"/>
                            </a:rPr>
                            <m:t>𝑠</m:t>
                          </m:r>
                        </m:den>
                      </m:f>
                      <m:r>
                        <a:rPr lang="es-AR" b="0" i="0" smtClean="0">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p>
                            <m:sSupPr>
                              <m:ctrlPr>
                                <a:rPr lang="es-AR" i="1">
                                  <a:solidFill>
                                    <a:srgbClr val="FFFFFF"/>
                                  </a:solidFill>
                                  <a:latin typeface="Cambria Math" panose="02040503050406030204" pitchFamily="18" charset="0"/>
                                  <a:ea typeface="Quicksand"/>
                                  <a:cs typeface="Quicksand"/>
                                  <a:sym typeface="Quicksand"/>
                                </a:rPr>
                              </m:ctrlPr>
                            </m:sSupPr>
                            <m:e>
                              <m:r>
                                <a:rPr lang="es-AR">
                                  <a:solidFill>
                                    <a:srgbClr val="FFFFFF"/>
                                  </a:solidFill>
                                  <a:latin typeface="Cambria Math" panose="02040503050406030204" pitchFamily="18" charset="0"/>
                                  <a:ea typeface="Quicksand"/>
                                  <a:cs typeface="Quicksand"/>
                                  <a:sym typeface="Quicksand"/>
                                </a:rPr>
                                <m:t>2</m:t>
                              </m:r>
                            </m:e>
                            <m:sup>
                              <m:r>
                                <a:rPr lang="es-AR">
                                  <a:solidFill>
                                    <a:srgbClr val="FFFFFF"/>
                                  </a:solidFill>
                                  <a:latin typeface="Cambria Math" panose="02040503050406030204" pitchFamily="18" charset="0"/>
                                  <a:ea typeface="Quicksand"/>
                                  <a:cs typeface="Quicksand"/>
                                  <a:sym typeface="Quicksand"/>
                                </a:rPr>
                                <m:t>1</m:t>
                              </m:r>
                              <m:r>
                                <a:rPr lang="es-AR" b="0" i="1" smtClean="0">
                                  <a:solidFill>
                                    <a:srgbClr val="FFFFFF"/>
                                  </a:solidFill>
                                  <a:latin typeface="Cambria Math" panose="02040503050406030204" pitchFamily="18" charset="0"/>
                                  <a:ea typeface="Quicksand"/>
                                  <a:cs typeface="Quicksand"/>
                                  <a:sym typeface="Quicksand"/>
                                </a:rPr>
                                <m:t>3</m:t>
                              </m:r>
                            </m:sup>
                          </m:sSup>
                        </m:num>
                        <m:den>
                          <m:r>
                            <a:rPr lang="es-AR" b="0" i="0" smtClean="0">
                              <a:solidFill>
                                <a:srgbClr val="FFFFFF"/>
                              </a:solidFill>
                              <a:latin typeface="Cambria Math" panose="02040503050406030204" pitchFamily="18" charset="0"/>
                              <a:ea typeface="Quicksand"/>
                              <a:cs typeface="Quicksand"/>
                              <a:sym typeface="Quicksand"/>
                            </a:rPr>
                            <m:t>1008</m:t>
                          </m:r>
                          <m:r>
                            <a:rPr lang="es-AR">
                              <a:solidFill>
                                <a:srgbClr val="FFFFFF"/>
                              </a:solidFill>
                              <a:latin typeface="Cambria Math" panose="02040503050406030204" pitchFamily="18" charset="0"/>
                              <a:ea typeface="Quicksand"/>
                              <a:cs typeface="Quicksand"/>
                              <a:sym typeface="Quicksand"/>
                            </a:rPr>
                            <m:t> </m:t>
                          </m:r>
                          <m:r>
                            <a:rPr lang="es-AR">
                              <a:solidFill>
                                <a:srgbClr val="FFFFFF"/>
                              </a:solidFill>
                              <a:latin typeface="Cambria Math" panose="02040503050406030204" pitchFamily="18" charset="0"/>
                              <a:ea typeface="Quicksand"/>
                              <a:cs typeface="Quicksand"/>
                              <a:sym typeface="Quicksand"/>
                            </a:rPr>
                            <m:t>𝜇</m:t>
                          </m:r>
                          <m:r>
                            <a:rPr lang="es-AR">
                              <a:solidFill>
                                <a:srgbClr val="FFFFFF"/>
                              </a:solidFill>
                              <a:latin typeface="Cambria Math" panose="02040503050406030204" pitchFamily="18" charset="0"/>
                              <a:ea typeface="Quicksand"/>
                              <a:cs typeface="Quicksand"/>
                              <a:sym typeface="Quicksand"/>
                            </a:rPr>
                            <m:t>𝑠</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b="0" i="1" smtClean="0">
                              <a:solidFill>
                                <a:srgbClr val="FFFFFF"/>
                              </a:solidFill>
                              <a:latin typeface="Cambria Math" panose="02040503050406030204" pitchFamily="18" charset="0"/>
                              <a:ea typeface="Quicksand"/>
                              <a:cs typeface="Quicksand"/>
                              <a:sym typeface="Quicksand"/>
                            </a:rPr>
                            <m:t>512</m:t>
                          </m:r>
                        </m:num>
                        <m:den>
                          <m:r>
                            <a:rPr lang="es-AR" b="0" i="0" smtClean="0">
                              <a:solidFill>
                                <a:srgbClr val="FFFFFF"/>
                              </a:solidFill>
                              <a:latin typeface="Cambria Math" panose="02040503050406030204" pitchFamily="18" charset="0"/>
                              <a:ea typeface="Quicksand"/>
                              <a:cs typeface="Quicksand"/>
                              <a:sym typeface="Quicksand"/>
                            </a:rPr>
                            <m:t>63</m:t>
                          </m:r>
                        </m:den>
                      </m:f>
                      <m:r>
                        <a:rPr lang="es-AR" b="0" i="0" smtClean="0">
                          <a:solidFill>
                            <a:srgbClr val="FFFFFF"/>
                          </a:solidFill>
                          <a:latin typeface="Cambria Math" panose="02040503050406030204" pitchFamily="18" charset="0"/>
                          <a:ea typeface="Quicksand"/>
                          <a:cs typeface="Quicksand"/>
                          <a:sym typeface="Quicksand"/>
                        </a:rPr>
                        <m:t>=8,1269</m:t>
                      </m:r>
                      <m:r>
                        <m:rPr>
                          <m:sty m:val="p"/>
                        </m:rPr>
                        <a:rPr lang="es-AR" b="0" i="0" smtClean="0">
                          <a:solidFill>
                            <a:srgbClr val="FFFFFF"/>
                          </a:solidFill>
                          <a:latin typeface="Cambria Math" panose="02040503050406030204" pitchFamily="18" charset="0"/>
                          <a:ea typeface="Quicksand"/>
                          <a:cs typeface="Quicksand"/>
                          <a:sym typeface="Quicksand"/>
                        </a:rPr>
                        <m:t>MHz</m:t>
                      </m:r>
                    </m:oMath>
                  </m:oMathPara>
                </a14:m>
                <a:endParaRPr lang="es-AR" dirty="0"/>
              </a:p>
            </p:txBody>
          </p:sp>
        </mc:Choice>
        <mc:Fallback xmlns="">
          <p:sp>
            <p:nvSpPr>
              <p:cNvPr id="5" name="CuadroTexto 4">
                <a:extLst>
                  <a:ext uri="{FF2B5EF4-FFF2-40B4-BE49-F238E27FC236}">
                    <a16:creationId xmlns:a16="http://schemas.microsoft.com/office/drawing/2014/main" id="{BD5E98CF-0A8E-47CE-872F-DF639AB3B43F}"/>
                  </a:ext>
                </a:extLst>
              </p:cNvPr>
              <p:cNvSpPr txBox="1">
                <a:spLocks noRot="1" noChangeAspect="1" noMove="1" noResize="1" noEditPoints="1" noAdjustHandles="1" noChangeArrowheads="1" noChangeShapeType="1" noTextEdit="1"/>
              </p:cNvSpPr>
              <p:nvPr/>
            </p:nvSpPr>
            <p:spPr>
              <a:xfrm>
                <a:off x="805594" y="3561729"/>
                <a:ext cx="6107722" cy="691536"/>
              </a:xfrm>
              <a:prstGeom prst="rect">
                <a:avLst/>
              </a:prstGeom>
              <a:blipFill>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325C862-4729-45EA-B4EF-13DAE04E605A}"/>
                  </a:ext>
                </a:extLst>
              </p:cNvPr>
              <p:cNvSpPr txBox="1"/>
              <p:nvPr/>
            </p:nvSpPr>
            <p:spPr>
              <a:xfrm>
                <a:off x="944900" y="5660113"/>
                <a:ext cx="6375764" cy="6774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ea typeface="Quicksand"/>
                              <a:cs typeface="Quicksand"/>
                            </a:rPr>
                          </m:ctrlPr>
                        </m:sSubPr>
                        <m:e>
                          <m:r>
                            <a:rPr lang="es-AR">
                              <a:solidFill>
                                <a:srgbClr val="FFFFFF"/>
                              </a:solidFill>
                              <a:latin typeface="Cambria Math" panose="02040503050406030204" pitchFamily="18" charset="0"/>
                              <a:ea typeface="Quicksand"/>
                              <a:cs typeface="Quicksand"/>
                            </a:rPr>
                            <m:t>𝐿</m:t>
                          </m:r>
                        </m:e>
                        <m:sub>
                          <m:r>
                            <a:rPr lang="es-AR">
                              <a:solidFill>
                                <a:srgbClr val="FFFFFF"/>
                              </a:solidFill>
                              <a:latin typeface="Cambria Math" panose="02040503050406030204" pitchFamily="18" charset="0"/>
                              <a:ea typeface="Quicksand"/>
                              <a:cs typeface="Quicksand"/>
                            </a:rPr>
                            <m:t>𝑆</m:t>
                          </m:r>
                        </m:sub>
                      </m:sSub>
                      <m:r>
                        <a:rPr lang="es-AR">
                          <a:solidFill>
                            <a:srgbClr val="FFFFFF"/>
                          </a:solidFill>
                          <a:latin typeface="Cambria Math" panose="02040503050406030204" pitchFamily="18" charset="0"/>
                          <a:ea typeface="Quicksand"/>
                          <a:cs typeface="Quicksand"/>
                        </a:rPr>
                        <m:t>=</m:t>
                      </m:r>
                      <m:f>
                        <m:fPr>
                          <m:ctrlPr>
                            <a:rPr lang="es-AR" i="1">
                              <a:solidFill>
                                <a:srgbClr val="FFFFFF"/>
                              </a:solidFill>
                              <a:latin typeface="Cambria Math" panose="02040503050406030204" pitchFamily="18" charset="0"/>
                              <a:ea typeface="Quicksand"/>
                              <a:cs typeface="Quicksand"/>
                            </a:rPr>
                          </m:ctrlPr>
                        </m:fPr>
                        <m:num>
                          <m:r>
                            <a:rPr lang="es-AR">
                              <a:solidFill>
                                <a:srgbClr val="FFFFFF"/>
                              </a:solidFill>
                              <a:latin typeface="Cambria Math" panose="02040503050406030204" pitchFamily="18" charset="0"/>
                              <a:ea typeface="Quicksand"/>
                              <a:cs typeface="Quicksand"/>
                            </a:rPr>
                            <m:t>3000</m:t>
                          </m:r>
                          <m:r>
                            <a:rPr lang="es-AR">
                              <a:solidFill>
                                <a:srgbClr val="FFFFFF"/>
                              </a:solidFill>
                              <a:latin typeface="Cambria Math" panose="02040503050406030204" pitchFamily="18" charset="0"/>
                              <a:ea typeface="Quicksand"/>
                              <a:cs typeface="Quicksand"/>
                            </a:rPr>
                            <m:t>𝑘𝐻𝑧</m:t>
                          </m:r>
                        </m:num>
                        <m:den>
                          <m:r>
                            <a:rPr lang="es-AR">
                              <a:solidFill>
                                <a:srgbClr val="FFFFFF"/>
                              </a:solidFill>
                              <a:latin typeface="Cambria Math" panose="02040503050406030204" pitchFamily="18" charset="0"/>
                              <a:ea typeface="Quicksand"/>
                              <a:cs typeface="Quicksand"/>
                            </a:rPr>
                            <m:t>7</m:t>
                          </m:r>
                        </m:den>
                      </m:f>
                      <m:r>
                        <a:rPr lang="es-ES" b="0" i="1" smtClean="0">
                          <a:solidFill>
                            <a:srgbClr val="FFFFFF"/>
                          </a:solidFill>
                          <a:latin typeface="Cambria Math" panose="02040503050406030204" pitchFamily="18" charset="0"/>
                          <a:ea typeface="Quicksand"/>
                          <a:cs typeface="Quicksand"/>
                        </a:rPr>
                        <m:t>∗</m:t>
                      </m:r>
                      <m:f>
                        <m:fPr>
                          <m:ctrlPr>
                            <a:rPr lang="es-AR" i="1">
                              <a:solidFill>
                                <a:srgbClr val="FFFFFF"/>
                              </a:solidFill>
                              <a:latin typeface="Cambria Math" panose="02040503050406030204" pitchFamily="18" charset="0"/>
                              <a:ea typeface="Quicksand"/>
                              <a:cs typeface="Quicksand"/>
                            </a:rPr>
                          </m:ctrlPr>
                        </m:fPr>
                        <m:num>
                          <m:sSup>
                            <m:sSupPr>
                              <m:ctrlPr>
                                <a:rPr lang="es-AR" i="1">
                                  <a:solidFill>
                                    <a:srgbClr val="FFFFFF"/>
                                  </a:solidFill>
                                  <a:latin typeface="Cambria Math" panose="02040503050406030204" pitchFamily="18" charset="0"/>
                                  <a:ea typeface="Quicksand"/>
                                  <a:cs typeface="Quicksand"/>
                                </a:rPr>
                              </m:ctrlPr>
                            </m:sSupPr>
                            <m:e>
                              <m:r>
                                <a:rPr lang="es-AR">
                                  <a:solidFill>
                                    <a:srgbClr val="FFFFFF"/>
                                  </a:solidFill>
                                  <a:latin typeface="Cambria Math" panose="02040503050406030204" pitchFamily="18" charset="0"/>
                                  <a:ea typeface="Quicksand"/>
                                  <a:cs typeface="Quicksand"/>
                                </a:rPr>
                                <m:t>2</m:t>
                              </m:r>
                            </m:e>
                            <m:sup>
                              <m:r>
                                <a:rPr lang="es-AR">
                                  <a:solidFill>
                                    <a:srgbClr val="FFFFFF"/>
                                  </a:solidFill>
                                  <a:latin typeface="Cambria Math" panose="02040503050406030204" pitchFamily="18" charset="0"/>
                                  <a:ea typeface="Quicksand"/>
                                  <a:cs typeface="Quicksand"/>
                                </a:rPr>
                                <m:t>13</m:t>
                              </m:r>
                            </m:sup>
                          </m:sSup>
                        </m:num>
                        <m:den>
                          <m:r>
                            <a:rPr lang="es-AR">
                              <a:solidFill>
                                <a:srgbClr val="FFFFFF"/>
                              </a:solidFill>
                              <a:latin typeface="Cambria Math" panose="02040503050406030204" pitchFamily="18" charset="0"/>
                              <a:ea typeface="Quicksand"/>
                              <a:cs typeface="Quicksand"/>
                            </a:rPr>
                            <m:t>8,1269</m:t>
                          </m:r>
                          <m:r>
                            <a:rPr lang="es-AR">
                              <a:solidFill>
                                <a:srgbClr val="FFFFFF"/>
                              </a:solidFill>
                              <a:latin typeface="Cambria Math" panose="02040503050406030204" pitchFamily="18" charset="0"/>
                              <a:ea typeface="Quicksand"/>
                              <a:cs typeface="Quicksand"/>
                            </a:rPr>
                            <m:t>𝑀𝐻𝑧</m:t>
                          </m:r>
                        </m:den>
                      </m:f>
                      <m:r>
                        <a:rPr lang="es-AR">
                          <a:solidFill>
                            <a:srgbClr val="FFFFFF"/>
                          </a:solidFill>
                          <a:latin typeface="Cambria Math" panose="02040503050406030204" pitchFamily="18" charset="0"/>
                          <a:ea typeface="Quicksand"/>
                          <a:cs typeface="Quicksand"/>
                        </a:rPr>
                        <m:t>=432 </m:t>
                      </m:r>
                      <m:r>
                        <m:rPr>
                          <m:sty m:val="p"/>
                        </m:rPr>
                        <a:rPr lang="es-AR">
                          <a:solidFill>
                            <a:srgbClr val="FFFFFF"/>
                          </a:solidFill>
                          <a:latin typeface="Cambria Math" panose="02040503050406030204" pitchFamily="18" charset="0"/>
                          <a:ea typeface="Quicksand"/>
                          <a:cs typeface="Quicksand"/>
                        </a:rPr>
                        <m:t>portadoras</m:t>
                      </m:r>
                      <m:r>
                        <a:rPr lang="es-AR">
                          <a:solidFill>
                            <a:srgbClr val="FFFFFF"/>
                          </a:solidFill>
                          <a:latin typeface="Cambria Math" panose="02040503050406030204" pitchFamily="18" charset="0"/>
                          <a:ea typeface="Quicksand"/>
                          <a:cs typeface="Quicksand"/>
                        </a:rPr>
                        <m:t> </m:t>
                      </m:r>
                      <m:r>
                        <m:rPr>
                          <m:sty m:val="p"/>
                        </m:rPr>
                        <a:rPr lang="es-AR">
                          <a:solidFill>
                            <a:srgbClr val="FFFFFF"/>
                          </a:solidFill>
                          <a:latin typeface="Cambria Math" panose="02040503050406030204" pitchFamily="18" charset="0"/>
                          <a:ea typeface="Quicksand"/>
                          <a:cs typeface="Quicksand"/>
                        </a:rPr>
                        <m:t>por</m:t>
                      </m:r>
                      <m:r>
                        <a:rPr lang="es-AR">
                          <a:solidFill>
                            <a:srgbClr val="FFFFFF"/>
                          </a:solidFill>
                          <a:latin typeface="Cambria Math" panose="02040503050406030204" pitchFamily="18" charset="0"/>
                          <a:ea typeface="Quicksand"/>
                          <a:cs typeface="Quicksand"/>
                        </a:rPr>
                        <m:t> </m:t>
                      </m:r>
                      <m:r>
                        <m:rPr>
                          <m:sty m:val="p"/>
                        </m:rPr>
                        <a:rPr lang="es-AR">
                          <a:solidFill>
                            <a:srgbClr val="FFFFFF"/>
                          </a:solidFill>
                          <a:latin typeface="Cambria Math" panose="02040503050406030204" pitchFamily="18" charset="0"/>
                          <a:ea typeface="Quicksand"/>
                          <a:cs typeface="Quicksand"/>
                        </a:rPr>
                        <m:t>segmento</m:t>
                      </m:r>
                    </m:oMath>
                  </m:oMathPara>
                </a14:m>
                <a:endParaRPr lang="es-AR" dirty="0"/>
              </a:p>
            </p:txBody>
          </p:sp>
        </mc:Choice>
        <mc:Fallback xmlns="">
          <p:sp>
            <p:nvSpPr>
              <p:cNvPr id="13" name="CuadroTexto 12">
                <a:extLst>
                  <a:ext uri="{FF2B5EF4-FFF2-40B4-BE49-F238E27FC236}">
                    <a16:creationId xmlns:a16="http://schemas.microsoft.com/office/drawing/2014/main" id="{3325C862-4729-45EA-B4EF-13DAE04E605A}"/>
                  </a:ext>
                </a:extLst>
              </p:cNvPr>
              <p:cNvSpPr txBox="1">
                <a:spLocks noRot="1" noChangeAspect="1" noMove="1" noResize="1" noEditPoints="1" noAdjustHandles="1" noChangeArrowheads="1" noChangeShapeType="1" noTextEdit="1"/>
              </p:cNvSpPr>
              <p:nvPr/>
            </p:nvSpPr>
            <p:spPr>
              <a:xfrm>
                <a:off x="944900" y="5660113"/>
                <a:ext cx="6375764" cy="677430"/>
              </a:xfrm>
              <a:prstGeom prst="rect">
                <a:avLst/>
              </a:prstGeom>
              <a:blipFill>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BB45A7AC-A63B-4607-8990-05F14DB38A0B}"/>
                  </a:ext>
                </a:extLst>
              </p:cNvPr>
              <p:cNvSpPr txBox="1"/>
              <p:nvPr/>
            </p:nvSpPr>
            <p:spPr>
              <a:xfrm>
                <a:off x="619932" y="4693828"/>
                <a:ext cx="7025700" cy="6774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ea typeface="Quicksand"/>
                              <a:cs typeface="Quicksand"/>
                            </a:rPr>
                          </m:ctrlPr>
                        </m:sSubPr>
                        <m:e>
                          <m:r>
                            <a:rPr lang="es-AR">
                              <a:solidFill>
                                <a:srgbClr val="FFFFFF"/>
                              </a:solidFill>
                              <a:latin typeface="Cambria Math" panose="02040503050406030204" pitchFamily="18" charset="0"/>
                              <a:ea typeface="Quicksand"/>
                              <a:cs typeface="Quicksand"/>
                            </a:rPr>
                            <m:t>𝐿</m:t>
                          </m:r>
                        </m:e>
                        <m:sub>
                          <m:r>
                            <a:rPr lang="es-AR">
                              <a:solidFill>
                                <a:srgbClr val="FFFFFF"/>
                              </a:solidFill>
                              <a:latin typeface="Cambria Math" panose="02040503050406030204" pitchFamily="18" charset="0"/>
                              <a:ea typeface="Quicksand"/>
                              <a:cs typeface="Quicksand"/>
                            </a:rPr>
                            <m:t>𝑆</m:t>
                          </m:r>
                        </m:sub>
                      </m:sSub>
                      <m:r>
                        <a:rPr lang="es-AR">
                          <a:solidFill>
                            <a:srgbClr val="FFFFFF"/>
                          </a:solidFill>
                          <a:latin typeface="Cambria Math" panose="02040503050406030204" pitchFamily="18" charset="0"/>
                          <a:ea typeface="Quicksand"/>
                          <a:cs typeface="Quicksand"/>
                        </a:rPr>
                        <m:t>=</m:t>
                      </m:r>
                      <m:f>
                        <m:fPr>
                          <m:ctrlPr>
                            <a:rPr lang="es-AR" i="1" smtClean="0">
                              <a:solidFill>
                                <a:srgbClr val="FFFFFF"/>
                              </a:solidFill>
                              <a:latin typeface="Cambria Math" panose="02040503050406030204" pitchFamily="18" charset="0"/>
                              <a:ea typeface="Quicksand"/>
                              <a:cs typeface="Quicksand"/>
                            </a:rPr>
                          </m:ctrlPr>
                        </m:fPr>
                        <m:num>
                          <m:r>
                            <a:rPr lang="es-AR">
                              <a:solidFill>
                                <a:srgbClr val="FFFFFF"/>
                              </a:solidFill>
                              <a:latin typeface="Cambria Math" panose="02040503050406030204" pitchFamily="18" charset="0"/>
                              <a:ea typeface="Quicksand"/>
                              <a:cs typeface="Quicksand"/>
                            </a:rPr>
                            <m:t>3000</m:t>
                          </m:r>
                          <m:r>
                            <a:rPr lang="es-AR">
                              <a:solidFill>
                                <a:srgbClr val="FFFFFF"/>
                              </a:solidFill>
                              <a:latin typeface="Cambria Math" panose="02040503050406030204" pitchFamily="18" charset="0"/>
                              <a:ea typeface="Quicksand"/>
                              <a:cs typeface="Quicksand"/>
                            </a:rPr>
                            <m:t>𝑘𝐻𝑧</m:t>
                          </m:r>
                        </m:num>
                        <m:den>
                          <m:r>
                            <a:rPr lang="es-AR">
                              <a:solidFill>
                                <a:srgbClr val="FFFFFF"/>
                              </a:solidFill>
                              <a:latin typeface="Cambria Math" panose="02040503050406030204" pitchFamily="18" charset="0"/>
                              <a:ea typeface="Quicksand"/>
                              <a:cs typeface="Quicksand"/>
                            </a:rPr>
                            <m:t>7</m:t>
                          </m:r>
                        </m:den>
                      </m:f>
                      <m:r>
                        <a:rPr lang="es-ES" b="0" i="1" smtClean="0">
                          <a:solidFill>
                            <a:srgbClr val="FFFFFF"/>
                          </a:solidFill>
                          <a:latin typeface="Cambria Math" panose="02040503050406030204" pitchFamily="18" charset="0"/>
                          <a:ea typeface="Quicksand"/>
                          <a:cs typeface="Quicksand"/>
                        </a:rPr>
                        <m:t>∗</m:t>
                      </m:r>
                      <m:f>
                        <m:fPr>
                          <m:ctrlPr>
                            <a:rPr lang="es-AR" i="1">
                              <a:solidFill>
                                <a:srgbClr val="FFFFFF"/>
                              </a:solidFill>
                              <a:latin typeface="Cambria Math" panose="02040503050406030204" pitchFamily="18" charset="0"/>
                              <a:ea typeface="Quicksand"/>
                              <a:cs typeface="Quicksand"/>
                            </a:rPr>
                          </m:ctrlPr>
                        </m:fPr>
                        <m:num>
                          <m:sSup>
                            <m:sSupPr>
                              <m:ctrlPr>
                                <a:rPr lang="es-AR" i="1">
                                  <a:solidFill>
                                    <a:srgbClr val="FFFFFF"/>
                                  </a:solidFill>
                                  <a:latin typeface="Cambria Math" panose="02040503050406030204" pitchFamily="18" charset="0"/>
                                  <a:ea typeface="Quicksand"/>
                                  <a:cs typeface="Quicksand"/>
                                </a:rPr>
                              </m:ctrlPr>
                            </m:sSupPr>
                            <m:e>
                              <m:r>
                                <a:rPr lang="es-AR">
                                  <a:solidFill>
                                    <a:srgbClr val="FFFFFF"/>
                                  </a:solidFill>
                                  <a:latin typeface="Cambria Math" panose="02040503050406030204" pitchFamily="18" charset="0"/>
                                  <a:ea typeface="Quicksand"/>
                                  <a:cs typeface="Quicksand"/>
                                </a:rPr>
                                <m:t>2</m:t>
                              </m:r>
                            </m:e>
                            <m:sup>
                              <m:r>
                                <a:rPr lang="es-AR">
                                  <a:solidFill>
                                    <a:srgbClr val="FFFFFF"/>
                                  </a:solidFill>
                                  <a:latin typeface="Cambria Math" panose="02040503050406030204" pitchFamily="18" charset="0"/>
                                  <a:ea typeface="Quicksand"/>
                                  <a:cs typeface="Quicksand"/>
                                </a:rPr>
                                <m:t>12</m:t>
                              </m:r>
                            </m:sup>
                          </m:sSup>
                        </m:num>
                        <m:den>
                          <m:r>
                            <a:rPr lang="es-AR">
                              <a:solidFill>
                                <a:srgbClr val="FFFFFF"/>
                              </a:solidFill>
                              <a:latin typeface="Cambria Math" panose="02040503050406030204" pitchFamily="18" charset="0"/>
                              <a:ea typeface="Quicksand"/>
                              <a:cs typeface="Quicksand"/>
                            </a:rPr>
                            <m:t>8,1269</m:t>
                          </m:r>
                          <m:r>
                            <a:rPr lang="es-AR">
                              <a:solidFill>
                                <a:srgbClr val="FFFFFF"/>
                              </a:solidFill>
                              <a:latin typeface="Cambria Math" panose="02040503050406030204" pitchFamily="18" charset="0"/>
                              <a:ea typeface="Quicksand"/>
                              <a:cs typeface="Quicksand"/>
                            </a:rPr>
                            <m:t>𝑀𝐻𝑧</m:t>
                          </m:r>
                        </m:den>
                      </m:f>
                      <m:r>
                        <a:rPr lang="es-AR" b="0" i="0" smtClean="0">
                          <a:solidFill>
                            <a:srgbClr val="FFFFFF"/>
                          </a:solidFill>
                          <a:latin typeface="Cambria Math" panose="02040503050406030204" pitchFamily="18" charset="0"/>
                          <a:ea typeface="Quicksand"/>
                          <a:cs typeface="Quicksand"/>
                        </a:rPr>
                        <m:t>=216 </m:t>
                      </m:r>
                      <m:r>
                        <m:rPr>
                          <m:sty m:val="p"/>
                        </m:rPr>
                        <a:rPr lang="es-AR" b="0" i="0" smtClean="0">
                          <a:solidFill>
                            <a:srgbClr val="FFFFFF"/>
                          </a:solidFill>
                          <a:latin typeface="Cambria Math" panose="02040503050406030204" pitchFamily="18" charset="0"/>
                          <a:ea typeface="Quicksand"/>
                          <a:cs typeface="Quicksand"/>
                        </a:rPr>
                        <m:t>portadoras</m:t>
                      </m:r>
                      <m:r>
                        <a:rPr lang="es-AR" b="0" i="0" smtClean="0">
                          <a:solidFill>
                            <a:srgbClr val="FFFFFF"/>
                          </a:solidFill>
                          <a:latin typeface="Cambria Math" panose="02040503050406030204" pitchFamily="18" charset="0"/>
                          <a:ea typeface="Quicksand"/>
                          <a:cs typeface="Quicksand"/>
                        </a:rPr>
                        <m:t> </m:t>
                      </m:r>
                      <m:r>
                        <m:rPr>
                          <m:sty m:val="p"/>
                        </m:rPr>
                        <a:rPr lang="es-AR" b="0" i="0" smtClean="0">
                          <a:solidFill>
                            <a:srgbClr val="FFFFFF"/>
                          </a:solidFill>
                          <a:latin typeface="Cambria Math" panose="02040503050406030204" pitchFamily="18" charset="0"/>
                          <a:ea typeface="Quicksand"/>
                          <a:cs typeface="Quicksand"/>
                        </a:rPr>
                        <m:t>por</m:t>
                      </m:r>
                      <m:r>
                        <a:rPr lang="es-AR" b="0" i="0" smtClean="0">
                          <a:solidFill>
                            <a:srgbClr val="FFFFFF"/>
                          </a:solidFill>
                          <a:latin typeface="Cambria Math" panose="02040503050406030204" pitchFamily="18" charset="0"/>
                          <a:ea typeface="Quicksand"/>
                          <a:cs typeface="Quicksand"/>
                        </a:rPr>
                        <m:t> </m:t>
                      </m:r>
                      <m:r>
                        <m:rPr>
                          <m:sty m:val="p"/>
                        </m:rPr>
                        <a:rPr lang="es-AR" b="0" i="0" smtClean="0">
                          <a:solidFill>
                            <a:srgbClr val="FFFFFF"/>
                          </a:solidFill>
                          <a:latin typeface="Cambria Math" panose="02040503050406030204" pitchFamily="18" charset="0"/>
                          <a:ea typeface="Quicksand"/>
                          <a:cs typeface="Quicksand"/>
                        </a:rPr>
                        <m:t>segmento</m:t>
                      </m:r>
                    </m:oMath>
                  </m:oMathPara>
                </a14:m>
                <a:endParaRPr lang="es-AR" dirty="0"/>
              </a:p>
            </p:txBody>
          </p:sp>
        </mc:Choice>
        <mc:Fallback xmlns="">
          <p:sp>
            <p:nvSpPr>
              <p:cNvPr id="15" name="CuadroTexto 14">
                <a:extLst>
                  <a:ext uri="{FF2B5EF4-FFF2-40B4-BE49-F238E27FC236}">
                    <a16:creationId xmlns:a16="http://schemas.microsoft.com/office/drawing/2014/main" id="{BB45A7AC-A63B-4607-8990-05F14DB38A0B}"/>
                  </a:ext>
                </a:extLst>
              </p:cNvPr>
              <p:cNvSpPr txBox="1">
                <a:spLocks noRot="1" noChangeAspect="1" noMove="1" noResize="1" noEditPoints="1" noAdjustHandles="1" noChangeArrowheads="1" noChangeShapeType="1" noTextEdit="1"/>
              </p:cNvSpPr>
              <p:nvPr/>
            </p:nvSpPr>
            <p:spPr>
              <a:xfrm>
                <a:off x="619932" y="4693828"/>
                <a:ext cx="7025700" cy="677430"/>
              </a:xfrm>
              <a:prstGeom prst="rect">
                <a:avLst/>
              </a:prstGeom>
              <a:blipFill>
                <a:blip r:embed="rId6"/>
                <a:stretch>
                  <a:fillRect/>
                </a:stretch>
              </a:blipFill>
            </p:spPr>
            <p:txBody>
              <a:bodyPr/>
              <a:lstStyle/>
              <a:p>
                <a:r>
                  <a:rPr lang="es-AR">
                    <a:noFill/>
                  </a:rPr>
                  <a:t> </a:t>
                </a:r>
              </a:p>
            </p:txBody>
          </p:sp>
        </mc:Fallback>
      </mc:AlternateContent>
      <p:cxnSp>
        <p:nvCxnSpPr>
          <p:cNvPr id="6" name="Conector recto de flecha 5">
            <a:extLst>
              <a:ext uri="{FF2B5EF4-FFF2-40B4-BE49-F238E27FC236}">
                <a16:creationId xmlns:a16="http://schemas.microsoft.com/office/drawing/2014/main" id="{4DC0F53D-5911-4FEA-965B-0BB004201B69}"/>
              </a:ext>
            </a:extLst>
          </p:cNvPr>
          <p:cNvCxnSpPr>
            <a:cxnSpLocks/>
          </p:cNvCxnSpPr>
          <p:nvPr/>
        </p:nvCxnSpPr>
        <p:spPr>
          <a:xfrm>
            <a:off x="6913316" y="3907497"/>
            <a:ext cx="1192298" cy="108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AD7A993-E037-40D6-9689-B1A3EA9800B5}"/>
                  </a:ext>
                </a:extLst>
              </p:cNvPr>
              <p:cNvSpPr txBox="1"/>
              <p:nvPr/>
            </p:nvSpPr>
            <p:spPr>
              <a:xfrm>
                <a:off x="8105614" y="3561729"/>
                <a:ext cx="3936569" cy="1406667"/>
              </a:xfrm>
              <a:prstGeom prst="rect">
                <a:avLst/>
              </a:prstGeom>
              <a:noFill/>
            </p:spPr>
            <p:txBody>
              <a:bodyPr wrap="square" rtlCol="0">
                <a:spAutoFit/>
              </a:bodyPr>
              <a:lstStyle/>
              <a:p>
                <a:r>
                  <a:rPr lang="es-ES" dirty="0"/>
                  <a:t>De </a:t>
                </a:r>
                <a:r>
                  <a:rPr lang="es-ES" dirty="0" err="1"/>
                  <a:t>aca</a:t>
                </a:r>
                <a:r>
                  <a:rPr lang="es-ES" dirty="0"/>
                  <a:t> puedo sacar </a:t>
                </a:r>
                <a:r>
                  <a:rPr lang="es-ES" dirty="0" err="1"/>
                  <a:t>Ls</a:t>
                </a:r>
                <a:r>
                  <a:rPr lang="es-ES" dirty="0"/>
                  <a:t> para modo 2 y 3 de la siguiente manera: </a:t>
                </a:r>
              </a:p>
              <a:p>
                <a14:m>
                  <m:oMath xmlns:m="http://schemas.openxmlformats.org/officeDocument/2006/math">
                    <m:r>
                      <a:rPr lang="es-ES" b="0" i="1" smtClean="0">
                        <a:latin typeface="Cambria Math" panose="02040503050406030204" pitchFamily="18" charset="0"/>
                      </a:rPr>
                      <m:t>𝐿𝑠</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2</m:t>
                            </m:r>
                          </m:e>
                          <m:sup>
                            <m:r>
                              <a:rPr lang="es-ES" b="0" i="1" smtClean="0">
                                <a:latin typeface="Cambria Math" panose="02040503050406030204" pitchFamily="18" charset="0"/>
                              </a:rPr>
                              <m:t>𝑛</m:t>
                            </m:r>
                          </m:sup>
                        </m:sSup>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𝑖𝑓𝑓𝑡</m:t>
                            </m:r>
                          </m:sub>
                        </m:sSub>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3000</m:t>
                        </m:r>
                        <m:r>
                          <a:rPr lang="es-ES" b="0" i="1" smtClean="0">
                            <a:latin typeface="Cambria Math" panose="02040503050406030204" pitchFamily="18" charset="0"/>
                          </a:rPr>
                          <m:t>𝐾h𝑧</m:t>
                        </m:r>
                      </m:num>
                      <m:den>
                        <m:r>
                          <a:rPr lang="es-ES" b="0" i="1" smtClean="0">
                            <a:latin typeface="Cambria Math" panose="02040503050406030204" pitchFamily="18" charset="0"/>
                          </a:rPr>
                          <m:t>7</m:t>
                        </m:r>
                      </m:den>
                    </m:f>
                    <m:r>
                      <a:rPr lang="es-ES" b="0" i="1" smtClean="0">
                        <a:latin typeface="Cambria Math" panose="02040503050406030204" pitchFamily="18" charset="0"/>
                      </a:rPr>
                      <m:t>=</m:t>
                    </m:r>
                  </m:oMath>
                </a14:m>
                <a:r>
                  <a:rPr lang="es-AR" dirty="0"/>
                  <a:t>numero de portadoras por segmento</a:t>
                </a:r>
              </a:p>
            </p:txBody>
          </p:sp>
        </mc:Choice>
        <mc:Fallback xmlns="">
          <p:sp>
            <p:nvSpPr>
              <p:cNvPr id="11" name="CuadroTexto 10">
                <a:extLst>
                  <a:ext uri="{FF2B5EF4-FFF2-40B4-BE49-F238E27FC236}">
                    <a16:creationId xmlns:a16="http://schemas.microsoft.com/office/drawing/2014/main" id="{DAD7A993-E037-40D6-9689-B1A3EA9800B5}"/>
                  </a:ext>
                </a:extLst>
              </p:cNvPr>
              <p:cNvSpPr txBox="1">
                <a:spLocks noRot="1" noChangeAspect="1" noMove="1" noResize="1" noEditPoints="1" noAdjustHandles="1" noChangeArrowheads="1" noChangeShapeType="1" noTextEdit="1"/>
              </p:cNvSpPr>
              <p:nvPr/>
            </p:nvSpPr>
            <p:spPr>
              <a:xfrm>
                <a:off x="8105614" y="3561729"/>
                <a:ext cx="3936569" cy="1406667"/>
              </a:xfrm>
              <a:prstGeom prst="rect">
                <a:avLst/>
              </a:prstGeom>
              <a:blipFill>
                <a:blip r:embed="rId7"/>
                <a:stretch>
                  <a:fillRect l="-1395" t="-2165" r="-2016" b="-6061"/>
                </a:stretch>
              </a:blipFill>
            </p:spPr>
            <p:txBody>
              <a:bodyPr/>
              <a:lstStyle/>
              <a:p>
                <a:r>
                  <a:rPr lang="es-AR">
                    <a:noFill/>
                  </a:rPr>
                  <a:t> </a:t>
                </a:r>
              </a:p>
            </p:txBody>
          </p:sp>
        </mc:Fallback>
      </mc:AlternateContent>
      <p:sp>
        <p:nvSpPr>
          <p:cNvPr id="14" name="Abrir llave 13">
            <a:extLst>
              <a:ext uri="{FF2B5EF4-FFF2-40B4-BE49-F238E27FC236}">
                <a16:creationId xmlns:a16="http://schemas.microsoft.com/office/drawing/2014/main" id="{11F2714B-9A64-42BD-9820-F618881F28AA}"/>
              </a:ext>
            </a:extLst>
          </p:cNvPr>
          <p:cNvSpPr/>
          <p:nvPr/>
        </p:nvSpPr>
        <p:spPr>
          <a:xfrm rot="20259948">
            <a:off x="7553139" y="4218810"/>
            <a:ext cx="459982" cy="14066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1581234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6D3E9-1E3C-47BD-BE87-797EBF56419A}"/>
              </a:ext>
            </a:extLst>
          </p:cNvPr>
          <p:cNvSpPr>
            <a:spLocks noGrp="1"/>
          </p:cNvSpPr>
          <p:nvPr>
            <p:ph type="title"/>
          </p:nvPr>
        </p:nvSpPr>
        <p:spPr>
          <a:xfrm>
            <a:off x="2159135" y="38045"/>
            <a:ext cx="6349434" cy="1066799"/>
          </a:xfrm>
        </p:spPr>
        <p:txBody>
          <a:bodyPr/>
          <a:lstStyle/>
          <a:p>
            <a:r>
              <a:rPr lang="es-AR" dirty="0"/>
              <a:t>Tasa binaria de transmisión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048CB55-FA24-4D91-BD19-3D21B547F7D8}"/>
                  </a:ext>
                </a:extLst>
              </p:cNvPr>
              <p:cNvSpPr>
                <a:spLocks noGrp="1"/>
              </p:cNvSpPr>
              <p:nvPr>
                <p:ph idx="1"/>
              </p:nvPr>
            </p:nvSpPr>
            <p:spPr>
              <a:xfrm>
                <a:off x="1143002" y="1118110"/>
                <a:ext cx="8946396" cy="4926229"/>
              </a:xfrm>
            </p:spPr>
            <p:txBody>
              <a:bodyPr>
                <a:normAutofit fontScale="62500" lnSpcReduction="20000"/>
              </a:bodyPr>
              <a:lstStyle/>
              <a:p>
                <a:pPr marL="0" indent="0">
                  <a:buNone/>
                </a:pPr>
                <a:r>
                  <a:rPr lang="es-MX" sz="3200" dirty="0">
                    <a:solidFill>
                      <a:srgbClr val="FFFFFF"/>
                    </a:solidFill>
                    <a:latin typeface="Times New Roman" panose="02020603050405020304" pitchFamily="18" charset="0"/>
                    <a:cs typeface="Times New Roman" panose="02020603050405020304" pitchFamily="18" charset="0"/>
                  </a:rPr>
                  <a:t>La tasa de transmisión de datos del sistema ISDB-T, en bits por segundo, para los 13 segmentos es:</a:t>
                </a:r>
              </a:p>
              <a:p>
                <a:pPr marL="0" indent="0">
                  <a:buNone/>
                </a:pPr>
                <a14:m>
                  <m:oMathPara xmlns:m="http://schemas.openxmlformats.org/officeDocument/2006/math">
                    <m:oMathParaPr>
                      <m:jc m:val="centerGroup"/>
                    </m:oMathParaPr>
                    <m:oMath xmlns:m="http://schemas.openxmlformats.org/officeDocument/2006/math">
                      <m:r>
                        <a:rPr lang="es-AR" sz="3200" b="0" i="1" smtClean="0">
                          <a:solidFill>
                            <a:srgbClr val="FFFFFF"/>
                          </a:solidFill>
                          <a:latin typeface="Cambria Math" panose="02040503050406030204" pitchFamily="18" charset="0"/>
                        </a:rPr>
                        <m:t>𝑅</m:t>
                      </m:r>
                      <m:r>
                        <a:rPr lang="es-AR" sz="3200" b="0" i="1" smtClean="0">
                          <a:solidFill>
                            <a:srgbClr val="FFFFFF"/>
                          </a:solidFill>
                          <a:latin typeface="Cambria Math" panose="02040503050406030204" pitchFamily="18" charset="0"/>
                        </a:rPr>
                        <m:t>=</m:t>
                      </m:r>
                      <m:sSub>
                        <m:sSubPr>
                          <m:ctrlPr>
                            <a:rPr lang="es-AR" sz="3200" b="0" i="1" smtClean="0">
                              <a:solidFill>
                                <a:srgbClr val="FFFFFF"/>
                              </a:solidFill>
                              <a:latin typeface="Cambria Math" panose="02040503050406030204" pitchFamily="18" charset="0"/>
                            </a:rPr>
                          </m:ctrlPr>
                        </m:sSubPr>
                        <m:e>
                          <m:r>
                            <a:rPr lang="es-AR" sz="3200" b="0" i="1" smtClean="0">
                              <a:solidFill>
                                <a:srgbClr val="FFFFFF"/>
                              </a:solidFill>
                              <a:latin typeface="Cambria Math" panose="02040503050406030204" pitchFamily="18" charset="0"/>
                            </a:rPr>
                            <m:t>𝐾</m:t>
                          </m:r>
                        </m:e>
                        <m:sub>
                          <m:r>
                            <a:rPr lang="es-AR" sz="3200" b="0" i="1" smtClean="0">
                              <a:solidFill>
                                <a:srgbClr val="FFFFFF"/>
                              </a:solidFill>
                              <a:latin typeface="Cambria Math" panose="02040503050406030204" pitchFamily="18" charset="0"/>
                            </a:rPr>
                            <m:t>𝑂</m:t>
                          </m:r>
                        </m:sub>
                      </m:sSub>
                      <m:sSub>
                        <m:sSubPr>
                          <m:ctrlPr>
                            <a:rPr lang="es-AR" sz="3200" b="0" i="1" smtClean="0">
                              <a:solidFill>
                                <a:srgbClr val="FFFFFF"/>
                              </a:solidFill>
                              <a:latin typeface="Cambria Math" panose="02040503050406030204" pitchFamily="18" charset="0"/>
                            </a:rPr>
                          </m:ctrlPr>
                        </m:sSubPr>
                        <m:e>
                          <m:r>
                            <a:rPr lang="es-AR" sz="3200" b="0" i="1" smtClean="0">
                              <a:solidFill>
                                <a:srgbClr val="FFFFFF"/>
                              </a:solidFill>
                              <a:latin typeface="Cambria Math" panose="02040503050406030204" pitchFamily="18" charset="0"/>
                            </a:rPr>
                            <m:t>𝐾</m:t>
                          </m:r>
                        </m:e>
                        <m:sub>
                          <m:r>
                            <a:rPr lang="es-AR" sz="3200" b="0" i="1" smtClean="0">
                              <a:solidFill>
                                <a:srgbClr val="FFFFFF"/>
                              </a:solidFill>
                              <a:latin typeface="Cambria Math" panose="02040503050406030204" pitchFamily="18" charset="0"/>
                            </a:rPr>
                            <m:t>𝐼</m:t>
                          </m:r>
                        </m:sub>
                      </m:sSub>
                      <m:f>
                        <m:fPr>
                          <m:ctrlPr>
                            <a:rPr lang="es-AR" sz="3200" b="0" i="1" smtClean="0">
                              <a:solidFill>
                                <a:srgbClr val="FFFFFF"/>
                              </a:solidFill>
                              <a:latin typeface="Cambria Math" panose="02040503050406030204" pitchFamily="18" charset="0"/>
                            </a:rPr>
                          </m:ctrlPr>
                        </m:fPr>
                        <m:num>
                          <m:sSub>
                            <m:sSubPr>
                              <m:ctrlPr>
                                <a:rPr lang="es-AR" sz="3200" b="0" i="1" smtClean="0">
                                  <a:solidFill>
                                    <a:srgbClr val="FFFFFF"/>
                                  </a:solidFill>
                                  <a:latin typeface="Cambria Math" panose="02040503050406030204" pitchFamily="18" charset="0"/>
                                </a:rPr>
                              </m:ctrlPr>
                            </m:sSubPr>
                            <m:e>
                              <m:r>
                                <a:rPr lang="es-AR" sz="3200" b="0" i="1" smtClean="0">
                                  <a:solidFill>
                                    <a:srgbClr val="FFFFFF"/>
                                  </a:solidFill>
                                  <a:latin typeface="Cambria Math" panose="02040503050406030204" pitchFamily="18" charset="0"/>
                                </a:rPr>
                                <m:t>𝑏</m:t>
                              </m:r>
                            </m:e>
                            <m:sub>
                              <m:r>
                                <a:rPr lang="es-AR" sz="3200" b="0" i="1" smtClean="0">
                                  <a:solidFill>
                                    <a:srgbClr val="FFFFFF"/>
                                  </a:solidFill>
                                  <a:latin typeface="Cambria Math" panose="02040503050406030204" pitchFamily="18" charset="0"/>
                                </a:rPr>
                                <m:t>𝑃</m:t>
                              </m:r>
                            </m:sub>
                          </m:sSub>
                          <m:r>
                            <a:rPr lang="es-AR" sz="3200" b="0" i="1" smtClean="0">
                              <a:solidFill>
                                <a:srgbClr val="FFFFFF"/>
                              </a:solidFill>
                              <a:latin typeface="Cambria Math" panose="02040503050406030204" pitchFamily="18" charset="0"/>
                            </a:rPr>
                            <m:t> (13</m:t>
                          </m:r>
                          <m:r>
                            <a:rPr lang="es-AR" sz="3200" b="0" i="1" smtClean="0">
                              <a:solidFill>
                                <a:srgbClr val="FFFFFF"/>
                              </a:solidFill>
                              <a:latin typeface="Cambria Math" panose="02040503050406030204" pitchFamily="18" charset="0"/>
                            </a:rPr>
                            <m:t>𝑥</m:t>
                          </m:r>
                          <m:sSub>
                            <m:sSubPr>
                              <m:ctrlPr>
                                <a:rPr lang="es-AR" sz="3200" b="0" i="1" smtClean="0">
                                  <a:solidFill>
                                    <a:srgbClr val="FFFFFF"/>
                                  </a:solidFill>
                                  <a:latin typeface="Cambria Math" panose="02040503050406030204" pitchFamily="18" charset="0"/>
                                </a:rPr>
                              </m:ctrlPr>
                            </m:sSubPr>
                            <m:e>
                              <m:r>
                                <a:rPr lang="es-AR" sz="3200" b="0" i="1" smtClean="0">
                                  <a:solidFill>
                                    <a:srgbClr val="FFFFFF"/>
                                  </a:solidFill>
                                  <a:latin typeface="Cambria Math" panose="02040503050406030204" pitchFamily="18" charset="0"/>
                                </a:rPr>
                                <m:t>𝐿</m:t>
                              </m:r>
                            </m:e>
                            <m:sub>
                              <m:r>
                                <a:rPr lang="es-AR" sz="3200" b="0" i="1" smtClean="0">
                                  <a:solidFill>
                                    <a:srgbClr val="FFFFFF"/>
                                  </a:solidFill>
                                  <a:latin typeface="Cambria Math" panose="02040503050406030204" pitchFamily="18" charset="0"/>
                                </a:rPr>
                                <m:t>𝐷</m:t>
                              </m:r>
                            </m:sub>
                          </m:sSub>
                          <m:r>
                            <a:rPr lang="es-AR" sz="3200" b="0" i="1" smtClean="0">
                              <a:solidFill>
                                <a:srgbClr val="FFFFFF"/>
                              </a:solidFill>
                              <a:latin typeface="Cambria Math" panose="02040503050406030204" pitchFamily="18" charset="0"/>
                            </a:rPr>
                            <m:t>)</m:t>
                          </m:r>
                        </m:num>
                        <m:den>
                          <m:sSub>
                            <m:sSubPr>
                              <m:ctrlPr>
                                <a:rPr lang="es-AR" sz="3200" b="0" i="1" smtClean="0">
                                  <a:solidFill>
                                    <a:srgbClr val="FFFFFF"/>
                                  </a:solidFill>
                                  <a:latin typeface="Cambria Math" panose="02040503050406030204" pitchFamily="18" charset="0"/>
                                </a:rPr>
                              </m:ctrlPr>
                            </m:sSubPr>
                            <m:e>
                              <m:r>
                                <a:rPr lang="es-AR" sz="3200" b="0" i="1" smtClean="0">
                                  <a:solidFill>
                                    <a:srgbClr val="FFFFFF"/>
                                  </a:solidFill>
                                  <a:latin typeface="Cambria Math" panose="02040503050406030204" pitchFamily="18" charset="0"/>
                                </a:rPr>
                                <m:t>𝑇</m:t>
                              </m:r>
                            </m:e>
                            <m:sub>
                              <m:r>
                                <a:rPr lang="es-AR" sz="3200" b="0" i="1" smtClean="0">
                                  <a:solidFill>
                                    <a:srgbClr val="FFFFFF"/>
                                  </a:solidFill>
                                  <a:latin typeface="Cambria Math" panose="02040503050406030204" pitchFamily="18" charset="0"/>
                                </a:rPr>
                                <m:t>𝑆</m:t>
                              </m:r>
                            </m:sub>
                          </m:sSub>
                        </m:den>
                      </m:f>
                    </m:oMath>
                  </m:oMathPara>
                </a14:m>
                <a:endParaRPr lang="es-AR" sz="3200" b="0" dirty="0">
                  <a:solidFill>
                    <a:srgbClr val="FFFFFF"/>
                  </a:solidFill>
                  <a:latin typeface="Times New Roman" panose="02020603050405020304" pitchFamily="18" charset="0"/>
                  <a:cs typeface="Times New Roman" panose="02020603050405020304" pitchFamily="18" charset="0"/>
                </a:endParaRPr>
              </a:p>
              <a:p>
                <a:pPr marL="0" indent="0">
                  <a:buNone/>
                </a:pPr>
                <a:r>
                  <a:rPr lang="es-MX" sz="3200" dirty="0">
                    <a:solidFill>
                      <a:srgbClr val="FFFFFF"/>
                    </a:solidFill>
                    <a:latin typeface="Times New Roman" panose="02020603050405020304" pitchFamily="18" charset="0"/>
                    <a:cs typeface="Times New Roman" panose="02020603050405020304" pitchFamily="18" charset="0"/>
                  </a:rPr>
                  <a:t>donde:</a:t>
                </a:r>
              </a:p>
              <a:p>
                <a:r>
                  <a:rPr lang="es-MX" sz="3200" dirty="0">
                    <a:solidFill>
                      <a:srgbClr val="FFFFFF"/>
                    </a:solidFill>
                    <a:latin typeface="Times New Roman" panose="02020603050405020304" pitchFamily="18" charset="0"/>
                    <a:cs typeface="Times New Roman" panose="02020603050405020304" pitchFamily="18" charset="0"/>
                  </a:rPr>
                  <a:t>KO es la relación de codificación externa y su valor es fijo e igual a 188/204.</a:t>
                </a:r>
              </a:p>
              <a:p>
                <a:r>
                  <a:rPr lang="es-MX" sz="3200" dirty="0">
                    <a:solidFill>
                      <a:srgbClr val="FFFFFF"/>
                    </a:solidFill>
                    <a:latin typeface="Times New Roman" panose="02020603050405020304" pitchFamily="18" charset="0"/>
                    <a:cs typeface="Times New Roman" panose="02020603050405020304" pitchFamily="18" charset="0"/>
                  </a:rPr>
                  <a:t>KI es la relación de codificación interna: 1/2, 2/3, 3/4, 5/6 o 7/8.</a:t>
                </a:r>
              </a:p>
              <a:p>
                <a:r>
                  <a:rPr lang="es-MX" sz="3200" dirty="0">
                    <a:solidFill>
                      <a:srgbClr val="FFFFFF"/>
                    </a:solidFill>
                    <a:latin typeface="Times New Roman" panose="02020603050405020304" pitchFamily="18" charset="0"/>
                    <a:cs typeface="Times New Roman" panose="02020603050405020304" pitchFamily="18" charset="0"/>
                  </a:rPr>
                  <a:t>B_P es el número de bits de datos transmitidos por portadora: 2, 4 o 6 (depende del tipo de modulación)</a:t>
                </a:r>
              </a:p>
              <a:p>
                <a:r>
                  <a:rPr lang="es-MX" sz="3200" dirty="0">
                    <a:solidFill>
                      <a:srgbClr val="FFFFFF"/>
                    </a:solidFill>
                    <a:latin typeface="Times New Roman" panose="02020603050405020304" pitchFamily="18" charset="0"/>
                    <a:cs typeface="Times New Roman" panose="02020603050405020304" pitchFamily="18" charset="0"/>
                  </a:rPr>
                  <a:t>LD cantidad de portadoras disponibles para la transmisión de datos en cada segmento.</a:t>
                </a:r>
              </a:p>
              <a:p>
                <a:r>
                  <a:rPr lang="es-MX" sz="3200" dirty="0">
                    <a:solidFill>
                      <a:srgbClr val="FFFFFF"/>
                    </a:solidFill>
                    <a:latin typeface="Times New Roman" panose="02020603050405020304" pitchFamily="18" charset="0"/>
                    <a:cs typeface="Times New Roman" panose="02020603050405020304" pitchFamily="18" charset="0"/>
                  </a:rPr>
                  <a:t>TS es el tiempo de duración de cada símbolo OFDM.</a:t>
                </a:r>
              </a:p>
              <a:p>
                <a:pPr marL="0" indent="0">
                  <a:buNone/>
                </a:pPr>
                <a:endParaRPr lang="es-AR" dirty="0"/>
              </a:p>
            </p:txBody>
          </p:sp>
        </mc:Choice>
        <mc:Fallback xmlns="">
          <p:sp>
            <p:nvSpPr>
              <p:cNvPr id="3" name="Marcador de contenido 2">
                <a:extLst>
                  <a:ext uri="{FF2B5EF4-FFF2-40B4-BE49-F238E27FC236}">
                    <a16:creationId xmlns:a16="http://schemas.microsoft.com/office/drawing/2014/main" id="{D048CB55-FA24-4D91-BD19-3D21B547F7D8}"/>
                  </a:ext>
                </a:extLst>
              </p:cNvPr>
              <p:cNvSpPr>
                <a:spLocks noGrp="1" noRot="1" noChangeAspect="1" noMove="1" noResize="1" noEditPoints="1" noAdjustHandles="1" noChangeArrowheads="1" noChangeShapeType="1" noTextEdit="1"/>
              </p:cNvSpPr>
              <p:nvPr>
                <p:ph idx="1"/>
              </p:nvPr>
            </p:nvSpPr>
            <p:spPr>
              <a:xfrm>
                <a:off x="1143002" y="1118110"/>
                <a:ext cx="8946396" cy="4926229"/>
              </a:xfrm>
              <a:blipFill>
                <a:blip r:embed="rId3"/>
                <a:stretch>
                  <a:fillRect l="-1022" t="-618" r="-341"/>
                </a:stretch>
              </a:blipFill>
            </p:spPr>
            <p:txBody>
              <a:bodyPr/>
              <a:lstStyle/>
              <a:p>
                <a:r>
                  <a:rPr lang="es-AR">
                    <a:noFill/>
                  </a:rPr>
                  <a:t> </a:t>
                </a:r>
              </a:p>
            </p:txBody>
          </p:sp>
        </mc:Fallback>
      </mc:AlternateContent>
    </p:spTree>
    <p:extLst>
      <p:ext uri="{BB962C8B-B14F-4D97-AF65-F5344CB8AC3E}">
        <p14:creationId xmlns:p14="http://schemas.microsoft.com/office/powerpoint/2010/main" val="1277451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5B8C14F-0221-449E-BB91-B39D16992028}"/>
                  </a:ext>
                </a:extLst>
              </p:cNvPr>
              <p:cNvSpPr>
                <a:spLocks noGrp="1"/>
              </p:cNvSpPr>
              <p:nvPr>
                <p:ph idx="1"/>
              </p:nvPr>
            </p:nvSpPr>
            <p:spPr>
              <a:xfrm>
                <a:off x="1173997" y="216977"/>
                <a:ext cx="10139766" cy="6412423"/>
              </a:xfrm>
            </p:spPr>
            <p:txBody>
              <a:bodyPr>
                <a:normAutofit fontScale="77500" lnSpcReduction="20000"/>
              </a:bodyPr>
              <a:lstStyle/>
              <a:p>
                <a:pPr marL="0" indent="0" algn="just">
                  <a:buNone/>
                </a:pPr>
                <a:r>
                  <a:rPr lang="es-ES" dirty="0">
                    <a:solidFill>
                      <a:srgbClr val="FFFFFF"/>
                    </a:solidFill>
                    <a:latin typeface="Times New Roman" panose="02020603050405020304" pitchFamily="18" charset="0"/>
                    <a:cs typeface="Times New Roman" panose="02020603050405020304" pitchFamily="18" charset="0"/>
                  </a:rPr>
                  <a:t>Como se está buscando la cantidad de bits de datos transmitidos en un determinado período de tiempo denominado TC, el número de bits correspondiente a un solo segmento es :</a:t>
                </a:r>
              </a:p>
              <a:p>
                <a:pPr marL="0" indent="0" algn="just">
                  <a:buNone/>
                </a:pPr>
                <a14:m>
                  <m:oMathPara xmlns:m="http://schemas.openxmlformats.org/officeDocument/2006/math">
                    <m:oMathParaPr>
                      <m:jc m:val="centerGroup"/>
                    </m:oMathParaPr>
                    <m:oMath xmlns:m="http://schemas.openxmlformats.org/officeDocument/2006/math">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𝑏</m:t>
                          </m:r>
                        </m:e>
                        <m:sub>
                          <m:r>
                            <a:rPr lang="es-ES" b="0" i="1" smtClean="0">
                              <a:solidFill>
                                <a:srgbClr val="FFFFFF"/>
                              </a:solidFill>
                              <a:latin typeface="Cambria Math" panose="02040503050406030204" pitchFamily="18" charset="0"/>
                              <a:cs typeface="Times New Roman" panose="02020603050405020304" pitchFamily="18" charset="0"/>
                            </a:rPr>
                            <m:t>𝑠</m:t>
                          </m:r>
                        </m:sub>
                      </m:sSub>
                      <m:r>
                        <a:rPr lang="es-ES" b="0" i="1" smtClean="0">
                          <a:solidFill>
                            <a:srgbClr val="FFFFFF"/>
                          </a:solidFill>
                          <a:latin typeface="Cambria Math" panose="02040503050406030204" pitchFamily="18" charset="0"/>
                          <a:cs typeface="Times New Roman" panose="02020603050405020304" pitchFamily="18" charset="0"/>
                        </a:rPr>
                        <m:t>=</m:t>
                      </m:r>
                      <m:f>
                        <m:fPr>
                          <m:ctrlPr>
                            <a:rPr lang="es-ES" b="0" i="1" smtClean="0">
                              <a:solidFill>
                                <a:srgbClr val="FFFFFF"/>
                              </a:solidFill>
                              <a:latin typeface="Cambria Math" panose="02040503050406030204" pitchFamily="18" charset="0"/>
                              <a:cs typeface="Times New Roman" panose="02020603050405020304" pitchFamily="18" charset="0"/>
                            </a:rPr>
                          </m:ctrlPr>
                        </m:fPr>
                        <m:num>
                          <m:r>
                            <a:rPr lang="es-ES" b="0" i="1" smtClean="0">
                              <a:solidFill>
                                <a:srgbClr val="FFFFFF"/>
                              </a:solidFill>
                              <a:latin typeface="Cambria Math" panose="02040503050406030204" pitchFamily="18" charset="0"/>
                              <a:cs typeface="Times New Roman" panose="02020603050405020304" pitchFamily="18" charset="0"/>
                            </a:rPr>
                            <m:t>1</m:t>
                          </m:r>
                        </m:num>
                        <m:den>
                          <m:r>
                            <a:rPr lang="es-ES" b="0" i="1" smtClean="0">
                              <a:solidFill>
                                <a:srgbClr val="FFFFFF"/>
                              </a:solidFill>
                              <a:latin typeface="Cambria Math" panose="02040503050406030204" pitchFamily="18" charset="0"/>
                              <a:cs typeface="Times New Roman" panose="02020603050405020304" pitchFamily="18" charset="0"/>
                            </a:rPr>
                            <m:t>13</m:t>
                          </m:r>
                        </m:den>
                      </m:f>
                      <m:r>
                        <a:rPr lang="es-ES" b="0" i="1" smtClean="0">
                          <a:solidFill>
                            <a:srgbClr val="FFFFFF"/>
                          </a:solidFill>
                          <a:latin typeface="Cambria Math" panose="02040503050406030204" pitchFamily="18" charset="0"/>
                          <a:cs typeface="Times New Roman" panose="02020603050405020304" pitchFamily="18" charset="0"/>
                        </a:rPr>
                        <m:t>∗</m:t>
                      </m:r>
                      <m:r>
                        <a:rPr lang="es-ES" b="0" i="1" smtClean="0">
                          <a:solidFill>
                            <a:srgbClr val="FFFFFF"/>
                          </a:solidFill>
                          <a:latin typeface="Cambria Math" panose="02040503050406030204" pitchFamily="18" charset="0"/>
                          <a:cs typeface="Times New Roman" panose="02020603050405020304" pitchFamily="18" charset="0"/>
                        </a:rPr>
                        <m:t>𝑇𝑐</m:t>
                      </m:r>
                      <m:r>
                        <a:rPr lang="es-ES" b="0" i="1" smtClean="0">
                          <a:solidFill>
                            <a:srgbClr val="FFFFFF"/>
                          </a:solidFill>
                          <a:latin typeface="Cambria Math" panose="02040503050406030204" pitchFamily="18" charset="0"/>
                          <a:cs typeface="Times New Roman" panose="02020603050405020304" pitchFamily="18" charset="0"/>
                        </a:rPr>
                        <m:t>∗</m:t>
                      </m:r>
                      <m:r>
                        <a:rPr lang="es-ES" b="0" i="1" smtClean="0">
                          <a:solidFill>
                            <a:srgbClr val="FFFFFF"/>
                          </a:solidFill>
                          <a:latin typeface="Cambria Math" panose="02040503050406030204" pitchFamily="18" charset="0"/>
                          <a:cs typeface="Times New Roman" panose="02020603050405020304" pitchFamily="18" charset="0"/>
                        </a:rPr>
                        <m:t>𝑅</m:t>
                      </m:r>
                      <m:d>
                        <m:dPr>
                          <m:ctrlPr>
                            <a:rPr lang="es-ES" b="0" i="1" smtClean="0">
                              <a:solidFill>
                                <a:srgbClr val="FFFFFF"/>
                              </a:solidFill>
                              <a:latin typeface="Cambria Math" panose="02040503050406030204" pitchFamily="18" charset="0"/>
                              <a:cs typeface="Times New Roman" panose="02020603050405020304" pitchFamily="18" charset="0"/>
                            </a:rPr>
                          </m:ctrlPr>
                        </m:dPr>
                        <m:e>
                          <m:r>
                            <a:rPr lang="es-ES" b="0" i="1" smtClean="0">
                              <a:solidFill>
                                <a:srgbClr val="FFFFFF"/>
                              </a:solidFill>
                              <a:latin typeface="Cambria Math" panose="02040503050406030204" pitchFamily="18" charset="0"/>
                              <a:cs typeface="Times New Roman" panose="02020603050405020304" pitchFamily="18" charset="0"/>
                            </a:rPr>
                            <m:t>𝑏𝑡𝑠</m:t>
                          </m:r>
                        </m:e>
                      </m:d>
                      <m:r>
                        <a:rPr lang="es-ES" b="0" i="1" smtClean="0">
                          <a:solidFill>
                            <a:srgbClr val="FFFFFF"/>
                          </a:solidFill>
                          <a:latin typeface="Cambria Math" panose="02040503050406030204" pitchFamily="18" charset="0"/>
                          <a:cs typeface="Times New Roman" panose="02020603050405020304" pitchFamily="18" charset="0"/>
                        </a:rPr>
                        <m:t>=</m:t>
                      </m:r>
                      <m:r>
                        <a:rPr lang="es-ES" b="0" i="1" smtClean="0">
                          <a:solidFill>
                            <a:srgbClr val="FFFFFF"/>
                          </a:solidFill>
                          <a:latin typeface="Cambria Math" panose="02040503050406030204" pitchFamily="18" charset="0"/>
                          <a:cs typeface="Times New Roman" panose="02020603050405020304" pitchFamily="18" charset="0"/>
                        </a:rPr>
                        <m:t>𝐾𝑜</m:t>
                      </m:r>
                      <m:r>
                        <a:rPr lang="es-ES" b="0" i="1" smtClean="0">
                          <a:solidFill>
                            <a:srgbClr val="FFFFFF"/>
                          </a:solidFill>
                          <a:latin typeface="Cambria Math" panose="02040503050406030204" pitchFamily="18" charset="0"/>
                          <a:cs typeface="Times New Roman" panose="02020603050405020304" pitchFamily="18" charset="0"/>
                        </a:rPr>
                        <m:t>∗</m:t>
                      </m:r>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𝐾</m:t>
                          </m:r>
                        </m:e>
                        <m:sub>
                          <m:r>
                            <a:rPr lang="es-ES" b="0" i="1" smtClean="0">
                              <a:solidFill>
                                <a:srgbClr val="FFFFFF"/>
                              </a:solidFill>
                              <a:latin typeface="Cambria Math" panose="02040503050406030204" pitchFamily="18" charset="0"/>
                              <a:cs typeface="Times New Roman" panose="02020603050405020304" pitchFamily="18" charset="0"/>
                            </a:rPr>
                            <m:t>𝐼</m:t>
                          </m:r>
                        </m:sub>
                      </m:sSub>
                      <m:r>
                        <a:rPr lang="es-ES" b="0" i="1" smtClean="0">
                          <a:solidFill>
                            <a:srgbClr val="FFFFFF"/>
                          </a:solidFill>
                          <a:latin typeface="Cambria Math" panose="02040503050406030204" pitchFamily="18" charset="0"/>
                          <a:cs typeface="Times New Roman" panose="02020603050405020304" pitchFamily="18" charset="0"/>
                        </a:rPr>
                        <m:t>∗</m:t>
                      </m:r>
                      <m:r>
                        <a:rPr lang="es-ES" b="0" i="1" smtClean="0">
                          <a:solidFill>
                            <a:srgbClr val="FFFFFF"/>
                          </a:solidFill>
                          <a:latin typeface="Cambria Math" panose="02040503050406030204" pitchFamily="18" charset="0"/>
                          <a:cs typeface="Times New Roman" panose="02020603050405020304" pitchFamily="18" charset="0"/>
                        </a:rPr>
                        <m:t>𝑏𝑝</m:t>
                      </m:r>
                      <m:r>
                        <a:rPr lang="es-ES" b="0" i="1" smtClean="0">
                          <a:solidFill>
                            <a:srgbClr val="FFFFFF"/>
                          </a:solidFill>
                          <a:latin typeface="Cambria Math" panose="02040503050406030204" pitchFamily="18" charset="0"/>
                          <a:cs typeface="Times New Roman" panose="02020603050405020304" pitchFamily="18" charset="0"/>
                        </a:rPr>
                        <m:t>∗</m:t>
                      </m:r>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𝐿</m:t>
                          </m:r>
                        </m:e>
                        <m:sub>
                          <m:r>
                            <a:rPr lang="es-ES" b="0" i="1" smtClean="0">
                              <a:solidFill>
                                <a:srgbClr val="FFFFFF"/>
                              </a:solidFill>
                              <a:latin typeface="Cambria Math" panose="02040503050406030204" pitchFamily="18" charset="0"/>
                              <a:cs typeface="Times New Roman" panose="02020603050405020304" pitchFamily="18" charset="0"/>
                            </a:rPr>
                            <m:t>𝐷</m:t>
                          </m:r>
                        </m:sub>
                      </m:sSub>
                      <m:r>
                        <a:rPr lang="es-ES" b="0" i="1" smtClean="0">
                          <a:solidFill>
                            <a:srgbClr val="FFFFFF"/>
                          </a:solidFill>
                          <a:latin typeface="Cambria Math" panose="02040503050406030204" pitchFamily="18" charset="0"/>
                          <a:cs typeface="Times New Roman" panose="02020603050405020304" pitchFamily="18" charset="0"/>
                        </a:rPr>
                        <m:t>∗</m:t>
                      </m:r>
                      <m:f>
                        <m:fPr>
                          <m:ctrlPr>
                            <a:rPr lang="es-ES" b="0" i="1" smtClean="0">
                              <a:solidFill>
                                <a:srgbClr val="FFFFFF"/>
                              </a:solidFill>
                              <a:latin typeface="Cambria Math" panose="02040503050406030204" pitchFamily="18" charset="0"/>
                              <a:cs typeface="Times New Roman" panose="02020603050405020304" pitchFamily="18" charset="0"/>
                            </a:rPr>
                          </m:ctrlPr>
                        </m:fPr>
                        <m:num>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𝑇</m:t>
                              </m:r>
                            </m:e>
                            <m:sub>
                              <m:r>
                                <a:rPr lang="es-ES" b="0" i="1" smtClean="0">
                                  <a:solidFill>
                                    <a:srgbClr val="FFFFFF"/>
                                  </a:solidFill>
                                  <a:latin typeface="Cambria Math" panose="02040503050406030204" pitchFamily="18" charset="0"/>
                                  <a:cs typeface="Times New Roman" panose="02020603050405020304" pitchFamily="18" charset="0"/>
                                </a:rPr>
                                <m:t>𝐶</m:t>
                              </m:r>
                            </m:sub>
                          </m:sSub>
                        </m:num>
                        <m:den>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𝑇</m:t>
                              </m:r>
                            </m:e>
                            <m:sub>
                              <m:r>
                                <a:rPr lang="es-ES" b="0" i="1" smtClean="0">
                                  <a:solidFill>
                                    <a:srgbClr val="FFFFFF"/>
                                  </a:solidFill>
                                  <a:latin typeface="Cambria Math" panose="02040503050406030204" pitchFamily="18" charset="0"/>
                                  <a:cs typeface="Times New Roman" panose="02020603050405020304" pitchFamily="18" charset="0"/>
                                </a:rPr>
                                <m:t>𝑆</m:t>
                              </m:r>
                            </m:sub>
                          </m:sSub>
                        </m:den>
                      </m:f>
                    </m:oMath>
                  </m:oMathPara>
                </a14:m>
                <a:endParaRPr lang="es-ES"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ES" dirty="0">
                    <a:solidFill>
                      <a:srgbClr val="FFFFFF"/>
                    </a:solidFill>
                    <a:latin typeface="Times New Roman" panose="02020603050405020304" pitchFamily="18" charset="0"/>
                    <a:cs typeface="Times New Roman" panose="02020603050405020304" pitchFamily="18" charset="0"/>
                  </a:rPr>
                  <a:t>Donde:</a:t>
                </a:r>
              </a:p>
              <a:p>
                <a:pPr algn="just"/>
                <a:r>
                  <a:rPr lang="es-ES" dirty="0">
                    <a:solidFill>
                      <a:srgbClr val="FFFFFF"/>
                    </a:solidFill>
                    <a:latin typeface="Times New Roman" panose="02020603050405020304" pitchFamily="18" charset="0"/>
                    <a:cs typeface="Times New Roman" panose="02020603050405020304" pitchFamily="18" charset="0"/>
                  </a:rPr>
                  <a:t> </a:t>
                </a:r>
                <a:r>
                  <a:rPr lang="es-ES" dirty="0" err="1">
                    <a:solidFill>
                      <a:srgbClr val="FFFFFF"/>
                    </a:solidFill>
                    <a:latin typeface="Times New Roman" panose="02020603050405020304" pitchFamily="18" charset="0"/>
                    <a:cs typeface="Times New Roman" panose="02020603050405020304" pitchFamily="18" charset="0"/>
                  </a:rPr>
                  <a:t>bS</a:t>
                </a:r>
                <a:r>
                  <a:rPr lang="es-ES" dirty="0">
                    <a:solidFill>
                      <a:srgbClr val="FFFFFF"/>
                    </a:solidFill>
                    <a:latin typeface="Times New Roman" panose="02020603050405020304" pitchFamily="18" charset="0"/>
                    <a:cs typeface="Times New Roman" panose="02020603050405020304" pitchFamily="18" charset="0"/>
                  </a:rPr>
                  <a:t> = Cantidad de bits de datos transmitida por un segmento</a:t>
                </a:r>
              </a:p>
              <a:p>
                <a:pPr algn="just"/>
                <a:r>
                  <a:rPr lang="es-ES" dirty="0">
                    <a:solidFill>
                      <a:srgbClr val="FFFFFF"/>
                    </a:solidFill>
                    <a:latin typeface="Times New Roman" panose="02020603050405020304" pitchFamily="18" charset="0"/>
                    <a:cs typeface="Times New Roman" panose="02020603050405020304" pitchFamily="18" charset="0"/>
                  </a:rPr>
                  <a:t>TC = Período de tiempo considerado</a:t>
                </a:r>
              </a:p>
              <a:p>
                <a:pPr marL="0" indent="0" algn="just">
                  <a:buNone/>
                </a:pPr>
                <a:r>
                  <a:rPr lang="es-ES" dirty="0">
                    <a:solidFill>
                      <a:srgbClr val="FFFFFF"/>
                    </a:solidFill>
                    <a:latin typeface="Times New Roman" panose="02020603050405020304" pitchFamily="18" charset="0"/>
                    <a:cs typeface="Times New Roman" panose="02020603050405020304" pitchFamily="18" charset="0"/>
                  </a:rPr>
                  <a:t>Por otro lado, N paquetes TSP entregarán al sistema de transmisión, para cada segmento OFDM, una cantidad de bits de datos (solamente datos efectivos) que se calcula como:</a:t>
                </a:r>
                <a:endParaRPr lang="es-MX" dirty="0">
                  <a:solidFill>
                    <a:srgbClr val="FFFFFF"/>
                  </a:solidFill>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sSub>
                      <m:sSubPr>
                        <m:ctrlPr>
                          <a:rPr lang="es-MX" i="1">
                            <a:solidFill>
                              <a:srgbClr val="FFFFFF"/>
                            </a:solidFill>
                            <a:latin typeface="Cambria Math" panose="02040503050406030204" pitchFamily="18" charset="0"/>
                          </a:rPr>
                        </m:ctrlPr>
                      </m:sSubPr>
                      <m:e>
                        <m:r>
                          <a:rPr lang="es-AR" i="1">
                            <a:solidFill>
                              <a:srgbClr val="FFFFFF"/>
                            </a:solidFill>
                            <a:latin typeface="Cambria Math" panose="02040503050406030204" pitchFamily="18" charset="0"/>
                          </a:rPr>
                          <m:t>𝑏</m:t>
                        </m:r>
                      </m:e>
                      <m:sub>
                        <m:r>
                          <a:rPr lang="es-AR" i="1">
                            <a:solidFill>
                              <a:srgbClr val="FFFFFF"/>
                            </a:solidFill>
                            <a:latin typeface="Cambria Math" panose="02040503050406030204" pitchFamily="18" charset="0"/>
                          </a:rPr>
                          <m:t>𝑇</m:t>
                        </m:r>
                      </m:sub>
                    </m:sSub>
                    <m:r>
                      <a:rPr lang="es-AR" i="1">
                        <a:solidFill>
                          <a:srgbClr val="FFFFFF"/>
                        </a:solidFill>
                        <a:latin typeface="Cambria Math" panose="02040503050406030204" pitchFamily="18" charset="0"/>
                      </a:rPr>
                      <m:t>=</m:t>
                    </m:r>
                    <m:d>
                      <m:dPr>
                        <m:ctrlPr>
                          <a:rPr lang="es-AR" b="0" i="1" smtClean="0">
                            <a:solidFill>
                              <a:srgbClr val="FFFFFF"/>
                            </a:solidFill>
                            <a:latin typeface="Cambria Math" panose="02040503050406030204" pitchFamily="18" charset="0"/>
                          </a:rPr>
                        </m:ctrlPr>
                      </m:dPr>
                      <m:e>
                        <m:r>
                          <a:rPr lang="es-AR" b="0" i="1" smtClean="0">
                            <a:solidFill>
                              <a:srgbClr val="FFFFFF"/>
                            </a:solidFill>
                            <a:latin typeface="Cambria Math" panose="02040503050406030204" pitchFamily="18" charset="0"/>
                          </a:rPr>
                          <m:t>188 </m:t>
                        </m:r>
                        <m:r>
                          <a:rPr lang="es-AR" b="0" i="1" smtClean="0">
                            <a:solidFill>
                              <a:srgbClr val="FFFFFF"/>
                            </a:solidFill>
                            <a:latin typeface="Cambria Math" panose="02040503050406030204" pitchFamily="18" charset="0"/>
                          </a:rPr>
                          <m:t>𝑥</m:t>
                        </m:r>
                        <m:r>
                          <a:rPr lang="es-AR" b="0" i="1" smtClean="0">
                            <a:solidFill>
                              <a:srgbClr val="FFFFFF"/>
                            </a:solidFill>
                            <a:latin typeface="Cambria Math" panose="02040503050406030204" pitchFamily="18" charset="0"/>
                          </a:rPr>
                          <m:t> 8</m:t>
                        </m:r>
                      </m:e>
                    </m:d>
                    <m:r>
                      <a:rPr lang="es-AR" b="0" i="1" smtClean="0">
                        <a:solidFill>
                          <a:srgbClr val="FFFFFF"/>
                        </a:solidFill>
                        <a:latin typeface="Cambria Math" panose="02040503050406030204" pitchFamily="18" charset="0"/>
                      </a:rPr>
                      <m:t> </m:t>
                    </m:r>
                    <m:r>
                      <a:rPr lang="es-AR" b="0" i="1" smtClean="0">
                        <a:solidFill>
                          <a:srgbClr val="FFFFFF"/>
                        </a:solidFill>
                        <a:latin typeface="Cambria Math" panose="02040503050406030204" pitchFamily="18" charset="0"/>
                      </a:rPr>
                      <m:t>𝑁</m:t>
                    </m:r>
                  </m:oMath>
                </a14:m>
                <a:r>
                  <a:rPr lang="es-AR" b="0" dirty="0">
                    <a:solidFill>
                      <a:srgbClr val="FFFFFF"/>
                    </a:solidFill>
                    <a:latin typeface="Times New Roman" panose="02020603050405020304" pitchFamily="18" charset="0"/>
                    <a:cs typeface="Times New Roman" panose="02020603050405020304" pitchFamily="18" charset="0"/>
                  </a:rPr>
                  <a:t> =&gt; si bs=</a:t>
                </a:r>
                <a:r>
                  <a:rPr lang="es-AR" b="0" dirty="0" err="1">
                    <a:solidFill>
                      <a:srgbClr val="FFFFFF"/>
                    </a:solidFill>
                    <a:latin typeface="Times New Roman" panose="02020603050405020304" pitchFamily="18" charset="0"/>
                    <a:cs typeface="Times New Roman" panose="02020603050405020304" pitchFamily="18" charset="0"/>
                  </a:rPr>
                  <a:t>bt</a:t>
                </a:r>
                <a:r>
                  <a:rPr lang="es-AR" b="0" dirty="0">
                    <a:solidFill>
                      <a:srgbClr val="FFFFFF"/>
                    </a:solidFill>
                    <a:latin typeface="Times New Roman" panose="02020603050405020304" pitchFamily="18" charset="0"/>
                    <a:cs typeface="Times New Roman" panose="02020603050405020304" pitchFamily="18" charset="0"/>
                  </a:rPr>
                  <a:t> =&gt; </a:t>
                </a:r>
                <a14:m>
                  <m:oMath xmlns:m="http://schemas.openxmlformats.org/officeDocument/2006/math">
                    <m:r>
                      <a:rPr lang="es-ES" b="0" i="1" smtClean="0">
                        <a:solidFill>
                          <a:srgbClr val="FFFFFF"/>
                        </a:solidFill>
                        <a:latin typeface="Cambria Math" panose="02040503050406030204" pitchFamily="18" charset="0"/>
                        <a:cs typeface="Times New Roman" panose="02020603050405020304" pitchFamily="18" charset="0"/>
                      </a:rPr>
                      <m:t>𝑁</m:t>
                    </m:r>
                    <m:r>
                      <a:rPr lang="es-ES" b="0" i="1" smtClean="0">
                        <a:solidFill>
                          <a:srgbClr val="FFFFFF"/>
                        </a:solidFill>
                        <a:latin typeface="Cambria Math" panose="02040503050406030204" pitchFamily="18" charset="0"/>
                        <a:cs typeface="Times New Roman" panose="02020603050405020304" pitchFamily="18" charset="0"/>
                      </a:rPr>
                      <m:t>∗188∗8=</m:t>
                    </m:r>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𝐾</m:t>
                        </m:r>
                      </m:e>
                      <m:sub>
                        <m:r>
                          <a:rPr lang="es-ES" b="0" i="1" smtClean="0">
                            <a:solidFill>
                              <a:srgbClr val="FFFFFF"/>
                            </a:solidFill>
                            <a:latin typeface="Cambria Math" panose="02040503050406030204" pitchFamily="18" charset="0"/>
                            <a:cs typeface="Times New Roman" panose="02020603050405020304" pitchFamily="18" charset="0"/>
                          </a:rPr>
                          <m:t>0</m:t>
                        </m:r>
                      </m:sub>
                    </m:sSub>
                    <m:r>
                      <a:rPr lang="es-ES" b="0" i="1" smtClean="0">
                        <a:solidFill>
                          <a:srgbClr val="FFFFFF"/>
                        </a:solidFill>
                        <a:latin typeface="Cambria Math" panose="02040503050406030204" pitchFamily="18" charset="0"/>
                        <a:cs typeface="Times New Roman" panose="02020603050405020304" pitchFamily="18" charset="0"/>
                      </a:rPr>
                      <m:t>∗</m:t>
                    </m:r>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𝐾</m:t>
                        </m:r>
                      </m:e>
                      <m:sub>
                        <m:r>
                          <a:rPr lang="es-ES" b="0" i="1" smtClean="0">
                            <a:solidFill>
                              <a:srgbClr val="FFFFFF"/>
                            </a:solidFill>
                            <a:latin typeface="Cambria Math" panose="02040503050406030204" pitchFamily="18" charset="0"/>
                            <a:cs typeface="Times New Roman" panose="02020603050405020304" pitchFamily="18" charset="0"/>
                          </a:rPr>
                          <m:t>𝐼</m:t>
                        </m:r>
                      </m:sub>
                    </m:sSub>
                    <m:r>
                      <a:rPr lang="es-ES" b="0" i="1" smtClean="0">
                        <a:solidFill>
                          <a:srgbClr val="FFFFFF"/>
                        </a:solidFill>
                        <a:latin typeface="Cambria Math" panose="02040503050406030204" pitchFamily="18" charset="0"/>
                        <a:cs typeface="Times New Roman" panose="02020603050405020304" pitchFamily="18" charset="0"/>
                      </a:rPr>
                      <m:t>∗</m:t>
                    </m:r>
                    <m:r>
                      <a:rPr lang="es-ES" b="0" i="1" smtClean="0">
                        <a:solidFill>
                          <a:srgbClr val="FFFFFF"/>
                        </a:solidFill>
                        <a:latin typeface="Cambria Math" panose="02040503050406030204" pitchFamily="18" charset="0"/>
                        <a:cs typeface="Times New Roman" panose="02020603050405020304" pitchFamily="18" charset="0"/>
                      </a:rPr>
                      <m:t>𝑏𝑝</m:t>
                    </m:r>
                    <m:r>
                      <a:rPr lang="es-ES" b="0" i="1" smtClean="0">
                        <a:solidFill>
                          <a:srgbClr val="FFFFFF"/>
                        </a:solidFill>
                        <a:latin typeface="Cambria Math" panose="02040503050406030204" pitchFamily="18" charset="0"/>
                        <a:cs typeface="Times New Roman" panose="02020603050405020304" pitchFamily="18" charset="0"/>
                      </a:rPr>
                      <m:t>∗</m:t>
                    </m:r>
                    <m:sSub>
                      <m:sSubPr>
                        <m:ctrlPr>
                          <a:rPr lang="es-ES" b="0" i="1" smtClean="0">
                            <a:solidFill>
                              <a:srgbClr val="FFFFFF"/>
                            </a:solidFill>
                            <a:latin typeface="Cambria Math" panose="02040503050406030204" pitchFamily="18" charset="0"/>
                            <a:cs typeface="Times New Roman" panose="02020603050405020304" pitchFamily="18" charset="0"/>
                          </a:rPr>
                        </m:ctrlPr>
                      </m:sSubPr>
                      <m:e>
                        <m:r>
                          <a:rPr lang="es-ES" b="0" i="1" smtClean="0">
                            <a:solidFill>
                              <a:srgbClr val="FFFFFF"/>
                            </a:solidFill>
                            <a:latin typeface="Cambria Math" panose="02040503050406030204" pitchFamily="18" charset="0"/>
                            <a:cs typeface="Times New Roman" panose="02020603050405020304" pitchFamily="18" charset="0"/>
                          </a:rPr>
                          <m:t>𝐿</m:t>
                        </m:r>
                      </m:e>
                      <m:sub>
                        <m:r>
                          <a:rPr lang="es-ES" b="0" i="1" smtClean="0">
                            <a:solidFill>
                              <a:srgbClr val="FFFFFF"/>
                            </a:solidFill>
                            <a:latin typeface="Cambria Math" panose="02040503050406030204" pitchFamily="18" charset="0"/>
                            <a:cs typeface="Times New Roman" panose="02020603050405020304" pitchFamily="18" charset="0"/>
                          </a:rPr>
                          <m:t>𝐷</m:t>
                        </m:r>
                      </m:sub>
                    </m:sSub>
                    <m:r>
                      <a:rPr lang="es-ES" b="0" i="1" smtClean="0">
                        <a:solidFill>
                          <a:srgbClr val="FFFFFF"/>
                        </a:solidFill>
                        <a:latin typeface="Cambria Math" panose="02040503050406030204" pitchFamily="18" charset="0"/>
                        <a:cs typeface="Times New Roman" panose="02020603050405020304" pitchFamily="18" charset="0"/>
                      </a:rPr>
                      <m:t>∗</m:t>
                    </m:r>
                    <m:f>
                      <m:fPr>
                        <m:ctrlPr>
                          <a:rPr lang="es-ES" b="0" i="1" smtClean="0">
                            <a:solidFill>
                              <a:srgbClr val="FFFFFF"/>
                            </a:solidFill>
                            <a:latin typeface="Cambria Math" panose="02040503050406030204" pitchFamily="18" charset="0"/>
                            <a:cs typeface="Times New Roman" panose="02020603050405020304" pitchFamily="18" charset="0"/>
                          </a:rPr>
                        </m:ctrlPr>
                      </m:fPr>
                      <m:num>
                        <m:r>
                          <a:rPr lang="es-ES" b="0" i="1" smtClean="0">
                            <a:solidFill>
                              <a:srgbClr val="FFFFFF"/>
                            </a:solidFill>
                            <a:latin typeface="Cambria Math" panose="02040503050406030204" pitchFamily="18" charset="0"/>
                            <a:cs typeface="Times New Roman" panose="02020603050405020304" pitchFamily="18" charset="0"/>
                          </a:rPr>
                          <m:t>𝑇𝑐</m:t>
                        </m:r>
                      </m:num>
                      <m:den>
                        <m:r>
                          <a:rPr lang="es-ES" b="0" i="1" smtClean="0">
                            <a:solidFill>
                              <a:srgbClr val="FFFFFF"/>
                            </a:solidFill>
                            <a:latin typeface="Cambria Math" panose="02040503050406030204" pitchFamily="18" charset="0"/>
                            <a:cs typeface="Times New Roman" panose="02020603050405020304" pitchFamily="18" charset="0"/>
                          </a:rPr>
                          <m:t>𝑇𝑠</m:t>
                        </m:r>
                      </m:den>
                    </m:f>
                  </m:oMath>
                </a14:m>
                <a:endParaRPr lang="es-AR" b="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dirty="0">
                    <a:solidFill>
                      <a:srgbClr val="FFFFFF"/>
                    </a:solidFill>
                    <a:latin typeface="Times New Roman" panose="02020603050405020304" pitchFamily="18" charset="0"/>
                    <a:cs typeface="Times New Roman" panose="02020603050405020304" pitchFamily="18" charset="0"/>
                  </a:rPr>
                  <a:t>Reemplazando S=Tc/</a:t>
                </a:r>
                <a:r>
                  <a:rPr lang="es-MX" dirty="0" err="1">
                    <a:solidFill>
                      <a:srgbClr val="FFFFFF"/>
                    </a:solidFill>
                    <a:latin typeface="Times New Roman" panose="02020603050405020304" pitchFamily="18" charset="0"/>
                    <a:cs typeface="Times New Roman" panose="02020603050405020304" pitchFamily="18" charset="0"/>
                  </a:rPr>
                  <a:t>Ts</a:t>
                </a:r>
                <a:r>
                  <a:rPr lang="es-MX" dirty="0">
                    <a:solidFill>
                      <a:srgbClr val="FFFFFF"/>
                    </a:solidFill>
                    <a:latin typeface="Times New Roman" panose="02020603050405020304" pitchFamily="18" charset="0"/>
                    <a:cs typeface="Times New Roman" panose="02020603050405020304" pitchFamily="18" charset="0"/>
                  </a:rPr>
                  <a:t> obtenemos:</a:t>
                </a:r>
              </a:p>
              <a:p>
                <a:pPr marL="0" indent="0" algn="just">
                  <a:buNone/>
                </a:pPr>
                <a14:m>
                  <m:oMathPara xmlns:m="http://schemas.openxmlformats.org/officeDocument/2006/math">
                    <m:oMathParaPr>
                      <m:jc m:val="centerGroup"/>
                    </m:oMathParaPr>
                    <m:oMath xmlns:m="http://schemas.openxmlformats.org/officeDocument/2006/math">
                      <m:r>
                        <a:rPr lang="es-AR" b="0" i="1" smtClean="0">
                          <a:solidFill>
                            <a:srgbClr val="FFFFFF"/>
                          </a:solidFill>
                          <a:latin typeface="Cambria Math" panose="02040503050406030204" pitchFamily="18" charset="0"/>
                        </a:rPr>
                        <m:t>𝑁</m:t>
                      </m:r>
                      <m:r>
                        <a:rPr lang="es-AR" b="0" i="1" smtClean="0">
                          <a:solidFill>
                            <a:srgbClr val="FFFFFF"/>
                          </a:solidFill>
                          <a:latin typeface="Cambria Math" panose="02040503050406030204" pitchFamily="18" charset="0"/>
                        </a:rPr>
                        <m:t>=</m:t>
                      </m:r>
                      <m:f>
                        <m:fPr>
                          <m:ctrlPr>
                            <a:rPr lang="es-AR" b="0" i="1" smtClean="0">
                              <a:solidFill>
                                <a:srgbClr val="FFFFFF"/>
                              </a:solidFill>
                              <a:latin typeface="Cambria Math" panose="02040503050406030204" pitchFamily="18" charset="0"/>
                            </a:rPr>
                          </m:ctrlPr>
                        </m:fPr>
                        <m:num>
                          <m:sSub>
                            <m:sSubPr>
                              <m:ctrlPr>
                                <a:rPr lang="es-AR" b="0" i="1" smtClean="0">
                                  <a:solidFill>
                                    <a:srgbClr val="FFFFFF"/>
                                  </a:solidFill>
                                  <a:latin typeface="Cambria Math" panose="02040503050406030204" pitchFamily="18" charset="0"/>
                                </a:rPr>
                              </m:ctrlPr>
                            </m:sSubPr>
                            <m:e>
                              <m:r>
                                <a:rPr lang="es-AR" b="0" i="1" smtClean="0">
                                  <a:solidFill>
                                    <a:srgbClr val="FFFFFF"/>
                                  </a:solidFill>
                                  <a:latin typeface="Cambria Math" panose="02040503050406030204" pitchFamily="18" charset="0"/>
                                </a:rPr>
                                <m:t>𝐾</m:t>
                              </m:r>
                            </m:e>
                            <m:sub>
                              <m:r>
                                <a:rPr lang="es-AR" b="0" i="1" smtClean="0">
                                  <a:solidFill>
                                    <a:srgbClr val="FFFFFF"/>
                                  </a:solidFill>
                                  <a:latin typeface="Cambria Math" panose="02040503050406030204" pitchFamily="18" charset="0"/>
                                </a:rPr>
                                <m:t>𝐼</m:t>
                              </m:r>
                            </m:sub>
                          </m:sSub>
                          <m:r>
                            <a:rPr lang="es-AR" b="0" i="1" smtClean="0">
                              <a:solidFill>
                                <a:srgbClr val="FFFFFF"/>
                              </a:solidFill>
                              <a:latin typeface="Cambria Math" panose="02040503050406030204" pitchFamily="18" charset="0"/>
                            </a:rPr>
                            <m:t> </m:t>
                          </m:r>
                          <m:sSub>
                            <m:sSubPr>
                              <m:ctrlPr>
                                <a:rPr lang="es-AR" b="0" i="1" smtClean="0">
                                  <a:solidFill>
                                    <a:srgbClr val="FFFFFF"/>
                                  </a:solidFill>
                                  <a:latin typeface="Cambria Math" panose="02040503050406030204" pitchFamily="18" charset="0"/>
                                </a:rPr>
                              </m:ctrlPr>
                            </m:sSubPr>
                            <m:e>
                              <m:r>
                                <a:rPr lang="es-AR" b="0" i="1" smtClean="0">
                                  <a:solidFill>
                                    <a:srgbClr val="FFFFFF"/>
                                  </a:solidFill>
                                  <a:latin typeface="Cambria Math" panose="02040503050406030204" pitchFamily="18" charset="0"/>
                                </a:rPr>
                                <m:t>𝑏</m:t>
                              </m:r>
                            </m:e>
                            <m:sub>
                              <m:r>
                                <a:rPr lang="es-AR" b="0" i="1" smtClean="0">
                                  <a:solidFill>
                                    <a:srgbClr val="FFFFFF"/>
                                  </a:solidFill>
                                  <a:latin typeface="Cambria Math" panose="02040503050406030204" pitchFamily="18" charset="0"/>
                                </a:rPr>
                                <m:t>𝑃</m:t>
                              </m:r>
                            </m:sub>
                          </m:sSub>
                          <m:r>
                            <a:rPr lang="es-AR" b="0" i="1" smtClean="0">
                              <a:solidFill>
                                <a:srgbClr val="FFFFFF"/>
                              </a:solidFill>
                              <a:latin typeface="Cambria Math" panose="02040503050406030204" pitchFamily="18" charset="0"/>
                            </a:rPr>
                            <m:t> </m:t>
                          </m:r>
                          <m:sSub>
                            <m:sSubPr>
                              <m:ctrlPr>
                                <a:rPr lang="es-AR" b="0" i="1" smtClean="0">
                                  <a:solidFill>
                                    <a:srgbClr val="FFFFFF"/>
                                  </a:solidFill>
                                  <a:latin typeface="Cambria Math" panose="02040503050406030204" pitchFamily="18" charset="0"/>
                                </a:rPr>
                              </m:ctrlPr>
                            </m:sSubPr>
                            <m:e>
                              <m:r>
                                <a:rPr lang="es-AR" b="0" i="1" smtClean="0">
                                  <a:solidFill>
                                    <a:srgbClr val="FFFFFF"/>
                                  </a:solidFill>
                                  <a:latin typeface="Cambria Math" panose="02040503050406030204" pitchFamily="18" charset="0"/>
                                </a:rPr>
                                <m:t>𝐿</m:t>
                              </m:r>
                            </m:e>
                            <m:sub>
                              <m:r>
                                <a:rPr lang="es-AR" b="0" i="1" smtClean="0">
                                  <a:solidFill>
                                    <a:srgbClr val="FFFFFF"/>
                                  </a:solidFill>
                                  <a:latin typeface="Cambria Math" panose="02040503050406030204" pitchFamily="18" charset="0"/>
                                </a:rPr>
                                <m:t>𝐷</m:t>
                              </m:r>
                            </m:sub>
                          </m:sSub>
                          <m:r>
                            <a:rPr lang="es-AR" b="0" i="1" smtClean="0">
                              <a:solidFill>
                                <a:srgbClr val="FFFFFF"/>
                              </a:solidFill>
                              <a:latin typeface="Cambria Math" panose="02040503050406030204" pitchFamily="18" charset="0"/>
                            </a:rPr>
                            <m:t> </m:t>
                          </m:r>
                          <m:r>
                            <a:rPr lang="es-ES" b="0" i="1" smtClean="0">
                              <a:solidFill>
                                <a:srgbClr val="FFFFFF"/>
                              </a:solidFill>
                              <a:latin typeface="Cambria Math" panose="02040503050406030204" pitchFamily="18" charset="0"/>
                            </a:rPr>
                            <m:t>𝑆</m:t>
                          </m:r>
                        </m:num>
                        <m:den>
                          <m:r>
                            <a:rPr lang="es-AR" b="0" i="1" smtClean="0">
                              <a:solidFill>
                                <a:srgbClr val="FFFFFF"/>
                              </a:solidFill>
                              <a:latin typeface="Cambria Math" panose="02040503050406030204" pitchFamily="18" charset="0"/>
                            </a:rPr>
                            <m:t>204 </m:t>
                          </m:r>
                          <m:r>
                            <a:rPr lang="es-AR" b="0" i="1" smtClean="0">
                              <a:solidFill>
                                <a:srgbClr val="FFFFFF"/>
                              </a:solidFill>
                              <a:latin typeface="Cambria Math" panose="02040503050406030204" pitchFamily="18" charset="0"/>
                            </a:rPr>
                            <m:t>𝑥</m:t>
                          </m:r>
                          <m:r>
                            <a:rPr lang="es-AR" b="0" i="1" smtClean="0">
                              <a:solidFill>
                                <a:srgbClr val="FFFFFF"/>
                              </a:solidFill>
                              <a:latin typeface="Cambria Math" panose="02040503050406030204" pitchFamily="18" charset="0"/>
                            </a:rPr>
                            <m:t> 8</m:t>
                          </m:r>
                        </m:den>
                      </m:f>
                    </m:oMath>
                  </m:oMathPara>
                </a14:m>
                <a:endParaRPr lang="es-MX"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dirty="0">
                    <a:solidFill>
                      <a:srgbClr val="FFFFFF"/>
                    </a:solidFill>
                    <a:latin typeface="Times New Roman" panose="02020603050405020304" pitchFamily="18" charset="0"/>
                    <a:cs typeface="Times New Roman" panose="02020603050405020304" pitchFamily="18" charset="0"/>
                  </a:rPr>
                  <a:t>Dado que N debe ser un número entero se sugieren dos posibilidades para el valor de S: </a:t>
                </a:r>
              </a:p>
              <a:p>
                <a:pPr marL="0" indent="0" algn="just">
                  <a:buNone/>
                </a:pPr>
                <a:r>
                  <a:rPr lang="es-MX" dirty="0">
                    <a:solidFill>
                      <a:srgbClr val="FFFFFF"/>
                    </a:solidFill>
                    <a:latin typeface="Times New Roman" panose="02020603050405020304" pitchFamily="18" charset="0"/>
                    <a:cs typeface="Times New Roman" panose="02020603050405020304" pitchFamily="18" charset="0"/>
                  </a:rPr>
                  <a:t>204 y 8x204. La segunda opción llevaría a dar  un tiempo de duración de cuadro muy extenso, lo cual complicaría el proceso de sincronización del receptor con el inicio del cuadro. Por eso se adopta una longitud de cuadro OFDM de 204 símbolos.</a:t>
                </a:r>
              </a:p>
              <a:p>
                <a:pPr marL="0" indent="0">
                  <a:buNone/>
                </a:pPr>
                <a:endParaRPr lang="es-AR" dirty="0"/>
              </a:p>
            </p:txBody>
          </p:sp>
        </mc:Choice>
        <mc:Fallback xmlns="">
          <p:sp>
            <p:nvSpPr>
              <p:cNvPr id="3" name="Marcador de contenido 2">
                <a:extLst>
                  <a:ext uri="{FF2B5EF4-FFF2-40B4-BE49-F238E27FC236}">
                    <a16:creationId xmlns:a16="http://schemas.microsoft.com/office/drawing/2014/main" id="{15B8C14F-0221-449E-BB91-B39D16992028}"/>
                  </a:ext>
                </a:extLst>
              </p:cNvPr>
              <p:cNvSpPr>
                <a:spLocks noGrp="1" noRot="1" noChangeAspect="1" noMove="1" noResize="1" noEditPoints="1" noAdjustHandles="1" noChangeArrowheads="1" noChangeShapeType="1" noTextEdit="1"/>
              </p:cNvSpPr>
              <p:nvPr>
                <p:ph idx="1"/>
              </p:nvPr>
            </p:nvSpPr>
            <p:spPr>
              <a:xfrm>
                <a:off x="1173997" y="216977"/>
                <a:ext cx="10139766" cy="6412423"/>
              </a:xfrm>
              <a:blipFill>
                <a:blip r:embed="rId2"/>
                <a:stretch>
                  <a:fillRect l="-782" t="-475" r="-541" b="-951"/>
                </a:stretch>
              </a:blipFill>
            </p:spPr>
            <p:txBody>
              <a:bodyPr/>
              <a:lstStyle/>
              <a:p>
                <a:r>
                  <a:rPr lang="es-AR">
                    <a:noFill/>
                  </a:rPr>
                  <a:t> </a:t>
                </a:r>
              </a:p>
            </p:txBody>
          </p:sp>
        </mc:Fallback>
      </mc:AlternateContent>
    </p:spTree>
    <p:extLst>
      <p:ext uri="{BB962C8B-B14F-4D97-AF65-F5344CB8AC3E}">
        <p14:creationId xmlns:p14="http://schemas.microsoft.com/office/powerpoint/2010/main" val="4050580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86EA-5C02-4307-ADC8-D9DCBD2752F3}"/>
              </a:ext>
            </a:extLst>
          </p:cNvPr>
          <p:cNvSpPr>
            <a:spLocks noGrp="1"/>
          </p:cNvSpPr>
          <p:nvPr>
            <p:ph type="title"/>
          </p:nvPr>
        </p:nvSpPr>
        <p:spPr>
          <a:xfrm>
            <a:off x="1542256" y="2689715"/>
            <a:ext cx="9107487" cy="1478570"/>
          </a:xfrm>
        </p:spPr>
        <p:txBody>
          <a:bodyPr>
            <a:normAutofit/>
          </a:bodyPr>
          <a:lstStyle/>
          <a:p>
            <a:pPr marL="571500" indent="-571500">
              <a:buFont typeface="Arial" panose="020B0604020202020204" pitchFamily="34" charset="0"/>
              <a:buChar char="•"/>
            </a:pPr>
            <a:r>
              <a:rPr lang="es-ES" sz="4000" dirty="0"/>
              <a:t>DEDUCCION DE TABLAS DE LA NORMA</a:t>
            </a:r>
            <a:endParaRPr lang="es-AR" sz="4000" dirty="0"/>
          </a:p>
        </p:txBody>
      </p:sp>
    </p:spTree>
    <p:extLst>
      <p:ext uri="{BB962C8B-B14F-4D97-AF65-F5344CB8AC3E}">
        <p14:creationId xmlns:p14="http://schemas.microsoft.com/office/powerpoint/2010/main" val="4113829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C798AA-A020-489B-9318-6CEDD88B3299}"/>
              </a:ext>
            </a:extLst>
          </p:cNvPr>
          <p:cNvSpPr>
            <a:spLocks noGrp="1"/>
          </p:cNvSpPr>
          <p:nvPr>
            <p:ph type="title"/>
          </p:nvPr>
        </p:nvSpPr>
        <p:spPr>
          <a:xfrm>
            <a:off x="1141412" y="80472"/>
            <a:ext cx="9905998" cy="1478570"/>
          </a:xfrm>
        </p:spPr>
        <p:txBody>
          <a:bodyPr/>
          <a:lstStyle/>
          <a:p>
            <a:r>
              <a:rPr lang="es-ES" dirty="0"/>
              <a:t>Parámetros del segmento </a:t>
            </a:r>
            <a:r>
              <a:rPr lang="es-ES" dirty="0" err="1"/>
              <a:t>ofdm</a:t>
            </a:r>
            <a:r>
              <a:rPr lang="es-ES" dirty="0"/>
              <a:t>- tabla 2</a:t>
            </a:r>
            <a:endParaRPr lang="es-AR" dirty="0"/>
          </a:p>
        </p:txBody>
      </p:sp>
      <p:pic>
        <p:nvPicPr>
          <p:cNvPr id="4" name="Imagen 3">
            <a:extLst>
              <a:ext uri="{FF2B5EF4-FFF2-40B4-BE49-F238E27FC236}">
                <a16:creationId xmlns:a16="http://schemas.microsoft.com/office/drawing/2014/main" id="{EAD83F70-84D5-4B66-847B-2B58E5D45666}"/>
              </a:ext>
            </a:extLst>
          </p:cNvPr>
          <p:cNvPicPr>
            <a:picLocks noChangeAspect="1"/>
          </p:cNvPicPr>
          <p:nvPr/>
        </p:nvPicPr>
        <p:blipFill>
          <a:blip r:embed="rId2"/>
          <a:stretch>
            <a:fillRect/>
          </a:stretch>
        </p:blipFill>
        <p:spPr>
          <a:xfrm>
            <a:off x="4127686" y="1280160"/>
            <a:ext cx="3933449" cy="5143500"/>
          </a:xfrm>
          <a:prstGeom prst="rect">
            <a:avLst/>
          </a:prstGeom>
        </p:spPr>
      </p:pic>
    </p:spTree>
    <p:extLst>
      <p:ext uri="{BB962C8B-B14F-4D97-AF65-F5344CB8AC3E}">
        <p14:creationId xmlns:p14="http://schemas.microsoft.com/office/powerpoint/2010/main" val="582625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74F38-2D1C-4902-AA13-ACE36FD6A86F}"/>
              </a:ext>
            </a:extLst>
          </p:cNvPr>
          <p:cNvSpPr>
            <a:spLocks noGrp="1"/>
          </p:cNvSpPr>
          <p:nvPr>
            <p:ph type="title"/>
          </p:nvPr>
        </p:nvSpPr>
        <p:spPr>
          <a:xfrm>
            <a:off x="3329146" y="182880"/>
            <a:ext cx="5533707" cy="1091248"/>
          </a:xfrm>
        </p:spPr>
        <p:txBody>
          <a:bodyPr/>
          <a:lstStyle/>
          <a:p>
            <a:r>
              <a:rPr lang="es-ES" dirty="0"/>
              <a:t>Deducción de la tabla 2</a:t>
            </a:r>
            <a:endParaRPr lang="es-AR"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7F561E94-AEBA-49DA-A8EA-CE64C12D2D56}"/>
                  </a:ext>
                </a:extLst>
              </p:cNvPr>
              <p:cNvSpPr txBox="1"/>
              <p:nvPr/>
            </p:nvSpPr>
            <p:spPr>
              <a:xfrm>
                <a:off x="975360" y="1005840"/>
                <a:ext cx="10728960" cy="2237151"/>
              </a:xfrm>
              <a:prstGeom prst="rect">
                <a:avLst/>
              </a:prstGeom>
              <a:noFill/>
            </p:spPr>
            <p:txBody>
              <a:bodyPr wrap="square" rtlCol="0">
                <a:spAutoFit/>
              </a:bodyPr>
              <a:lstStyle/>
              <a:p>
                <a:pPr marL="0" indent="0">
                  <a:buNone/>
                </a:pPr>
                <a:r>
                  <a:rPr lang="es-MX" sz="2000" dirty="0">
                    <a:solidFill>
                      <a:srgbClr val="FFFFFF"/>
                    </a:solidFill>
                    <a:latin typeface="Times New Roman" panose="02020603050405020304" pitchFamily="18" charset="0"/>
                    <a:cs typeface="Times New Roman" panose="02020603050405020304" pitchFamily="18" charset="0"/>
                  </a:rPr>
                  <a:t>Como se vio el ancho de banda de un segmento es:</a:t>
                </a:r>
              </a:p>
              <a:p>
                <a:pPr marL="0" indent="0">
                  <a:buNone/>
                </a:pPr>
                <a:endParaRPr lang="es-MX" sz="2000" dirty="0">
                  <a:solidFill>
                    <a:srgbClr val="FFFFFF"/>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AR" sz="2000" i="1">
                              <a:solidFill>
                                <a:srgbClr val="FFFFFF"/>
                              </a:solidFill>
                              <a:latin typeface="Cambria Math" panose="02040503050406030204" pitchFamily="18" charset="0"/>
                            </a:rPr>
                          </m:ctrlPr>
                        </m:sSubPr>
                        <m:e>
                          <m:r>
                            <a:rPr lang="es-AR" sz="2000">
                              <a:solidFill>
                                <a:srgbClr val="FFFFFF"/>
                              </a:solidFill>
                              <a:latin typeface="Cambria Math" panose="02040503050406030204" pitchFamily="18" charset="0"/>
                            </a:rPr>
                            <m:t>𝐵𝑊</m:t>
                          </m:r>
                        </m:e>
                        <m:sub>
                          <m:r>
                            <a:rPr lang="es-AR" sz="2000">
                              <a:solidFill>
                                <a:srgbClr val="FFFFFF"/>
                              </a:solidFill>
                              <a:latin typeface="Cambria Math" panose="02040503050406030204" pitchFamily="18" charset="0"/>
                            </a:rPr>
                            <m:t>𝑆</m:t>
                          </m:r>
                        </m:sub>
                      </m:sSub>
                      <m:r>
                        <a:rPr lang="es-AR" sz="2000">
                          <a:solidFill>
                            <a:srgbClr val="FFFFFF"/>
                          </a:solidFill>
                          <a:latin typeface="Cambria Math" panose="02040503050406030204" pitchFamily="18" charset="0"/>
                        </a:rPr>
                        <m:t>=</m:t>
                      </m:r>
                      <m:f>
                        <m:fPr>
                          <m:ctrlPr>
                            <a:rPr lang="es-AR" sz="2000" i="1">
                              <a:solidFill>
                                <a:srgbClr val="FFFFFF"/>
                              </a:solidFill>
                              <a:latin typeface="Cambria Math" panose="02040503050406030204" pitchFamily="18" charset="0"/>
                            </a:rPr>
                          </m:ctrlPr>
                        </m:fPr>
                        <m:num>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𝐵𝑊</m:t>
                              </m:r>
                            </m:e>
                            <m:sub>
                              <m:r>
                                <a:rPr lang="es-AR" sz="2000" i="1">
                                  <a:solidFill>
                                    <a:srgbClr val="FFFFFF"/>
                                  </a:solidFill>
                                  <a:latin typeface="Cambria Math" panose="02040503050406030204" pitchFamily="18" charset="0"/>
                                </a:rPr>
                                <m:t>𝐶</m:t>
                              </m:r>
                            </m:sub>
                          </m:sSub>
                        </m:num>
                        <m:den>
                          <m:sSub>
                            <m:sSubPr>
                              <m:ctrlPr>
                                <a:rPr lang="es-AR" sz="2000" i="1">
                                  <a:solidFill>
                                    <a:srgbClr val="FFFFFF"/>
                                  </a:solidFill>
                                  <a:latin typeface="Cambria Math" panose="02040503050406030204" pitchFamily="18" charset="0"/>
                                </a:rPr>
                              </m:ctrlPr>
                            </m:sSubPr>
                            <m:e>
                              <m:r>
                                <a:rPr lang="es-AR" sz="2000">
                                  <a:solidFill>
                                    <a:srgbClr val="FFFFFF"/>
                                  </a:solidFill>
                                  <a:latin typeface="Cambria Math" panose="02040503050406030204" pitchFamily="18" charset="0"/>
                                </a:rPr>
                                <m:t>𝑁</m:t>
                              </m:r>
                            </m:e>
                            <m:sub>
                              <m:r>
                                <a:rPr lang="es-AR" sz="2000">
                                  <a:solidFill>
                                    <a:srgbClr val="FFFFFF"/>
                                  </a:solidFill>
                                  <a:latin typeface="Cambria Math" panose="02040503050406030204" pitchFamily="18" charset="0"/>
                                </a:rPr>
                                <m:t>𝑆</m:t>
                              </m:r>
                            </m:sub>
                          </m:sSub>
                        </m:den>
                      </m:f>
                      <m:r>
                        <a:rPr lang="es-AR" sz="2000">
                          <a:solidFill>
                            <a:srgbClr val="FFFFFF"/>
                          </a:solidFill>
                          <a:latin typeface="Cambria Math" panose="02040503050406030204" pitchFamily="18" charset="0"/>
                        </a:rPr>
                        <m:t>=</m:t>
                      </m:r>
                      <m:f>
                        <m:fPr>
                          <m:ctrlPr>
                            <a:rPr lang="es-AR" sz="2000" i="1">
                              <a:solidFill>
                                <a:srgbClr val="FFFFFF"/>
                              </a:solidFill>
                              <a:latin typeface="Cambria Math" panose="02040503050406030204" pitchFamily="18" charset="0"/>
                            </a:rPr>
                          </m:ctrlPr>
                        </m:fPr>
                        <m:num>
                          <m:r>
                            <a:rPr lang="es-AR" sz="2000" i="1">
                              <a:solidFill>
                                <a:srgbClr val="FFFFFF"/>
                              </a:solidFill>
                              <a:latin typeface="Cambria Math" panose="02040503050406030204" pitchFamily="18" charset="0"/>
                            </a:rPr>
                            <m:t>6</m:t>
                          </m:r>
                          <m:r>
                            <a:rPr lang="es-AR" sz="2000" i="1">
                              <a:solidFill>
                                <a:srgbClr val="FFFFFF"/>
                              </a:solidFill>
                              <a:latin typeface="Cambria Math" panose="02040503050406030204" pitchFamily="18" charset="0"/>
                            </a:rPr>
                            <m:t>𝑀𝐻𝑧</m:t>
                          </m:r>
                        </m:num>
                        <m:den>
                          <m:r>
                            <a:rPr lang="es-AR" sz="2000" i="1">
                              <a:solidFill>
                                <a:srgbClr val="FFFFFF"/>
                              </a:solidFill>
                              <a:latin typeface="Cambria Math" panose="02040503050406030204" pitchFamily="18" charset="0"/>
                            </a:rPr>
                            <m:t>14</m:t>
                          </m:r>
                        </m:den>
                      </m:f>
                      <m:r>
                        <a:rPr lang="es-AR" sz="2000" i="1">
                          <a:solidFill>
                            <a:srgbClr val="FFFFFF"/>
                          </a:solidFill>
                          <a:latin typeface="Cambria Math" panose="02040503050406030204" pitchFamily="18" charset="0"/>
                        </a:rPr>
                        <m:t>=</m:t>
                      </m:r>
                      <m:f>
                        <m:fPr>
                          <m:ctrlPr>
                            <a:rPr lang="es-AR" sz="2000" i="1">
                              <a:solidFill>
                                <a:srgbClr val="FFFFFF"/>
                              </a:solidFill>
                              <a:latin typeface="Cambria Math" panose="02040503050406030204" pitchFamily="18" charset="0"/>
                            </a:rPr>
                          </m:ctrlPr>
                        </m:fPr>
                        <m:num>
                          <m:r>
                            <a:rPr lang="es-AR" sz="2000" i="1">
                              <a:solidFill>
                                <a:srgbClr val="FFFFFF"/>
                              </a:solidFill>
                              <a:latin typeface="Cambria Math" panose="02040503050406030204" pitchFamily="18" charset="0"/>
                            </a:rPr>
                            <m:t>3000</m:t>
                          </m:r>
                          <m:r>
                            <a:rPr lang="es-AR" sz="2000" i="1">
                              <a:solidFill>
                                <a:srgbClr val="FFFFFF"/>
                              </a:solidFill>
                              <a:latin typeface="Cambria Math" panose="02040503050406030204" pitchFamily="18" charset="0"/>
                            </a:rPr>
                            <m:t>𝑘𝐻𝑧</m:t>
                          </m:r>
                        </m:num>
                        <m:den>
                          <m:r>
                            <a:rPr lang="es-AR" sz="2000" i="1">
                              <a:solidFill>
                                <a:srgbClr val="FFFFFF"/>
                              </a:solidFill>
                              <a:latin typeface="Cambria Math" panose="02040503050406030204" pitchFamily="18" charset="0"/>
                            </a:rPr>
                            <m:t>7</m:t>
                          </m:r>
                        </m:den>
                      </m:f>
                      <m:r>
                        <a:rPr lang="es-AR" sz="2000">
                          <a:solidFill>
                            <a:srgbClr val="FFFFFF"/>
                          </a:solidFill>
                          <a:latin typeface="Cambria Math" panose="02040503050406030204" pitchFamily="18" charset="0"/>
                        </a:rPr>
                        <m:t>=428,57</m:t>
                      </m:r>
                      <m:r>
                        <a:rPr lang="es-AR" sz="2000">
                          <a:solidFill>
                            <a:srgbClr val="FFFFFF"/>
                          </a:solidFill>
                          <a:latin typeface="Cambria Math" panose="02040503050406030204" pitchFamily="18" charset="0"/>
                        </a:rPr>
                        <m:t>𝑘𝐻𝑧</m:t>
                      </m:r>
                    </m:oMath>
                  </m:oMathPara>
                </a14:m>
                <a:endParaRPr lang="es-MX" sz="2000" dirty="0">
                  <a:solidFill>
                    <a:srgbClr val="FFFFFF"/>
                  </a:solidFill>
                  <a:latin typeface="Times New Roman" panose="02020603050405020304" pitchFamily="18" charset="0"/>
                  <a:cs typeface="Times New Roman" panose="02020603050405020304" pitchFamily="18" charset="0"/>
                </a:endParaRPr>
              </a:p>
              <a:p>
                <a:pPr marL="0" indent="0">
                  <a:buNone/>
                </a:pPr>
                <a:r>
                  <a:rPr lang="es-MX" sz="2000" dirty="0">
                    <a:solidFill>
                      <a:srgbClr val="FFFFFF"/>
                    </a:solidFill>
                    <a:latin typeface="Times New Roman" panose="02020603050405020304" pitchFamily="18" charset="0"/>
                    <a:cs typeface="Times New Roman" panose="02020603050405020304" pitchFamily="18" charset="0"/>
                  </a:rPr>
                  <a:t>Con este dato y con la cantidad de portadoras se puede calcular para cada modo la sección por portadoras de la siguiente manera:</a:t>
                </a:r>
              </a:p>
              <a:p>
                <a:endParaRPr lang="es-AR" dirty="0"/>
              </a:p>
            </p:txBody>
          </p:sp>
        </mc:Choice>
        <mc:Fallback xmlns="">
          <p:sp>
            <p:nvSpPr>
              <p:cNvPr id="4" name="CuadroTexto 3">
                <a:extLst>
                  <a:ext uri="{FF2B5EF4-FFF2-40B4-BE49-F238E27FC236}">
                    <a16:creationId xmlns:a16="http://schemas.microsoft.com/office/drawing/2014/main" id="{7F561E94-AEBA-49DA-A8EA-CE64C12D2D56}"/>
                  </a:ext>
                </a:extLst>
              </p:cNvPr>
              <p:cNvSpPr txBox="1">
                <a:spLocks noRot="1" noChangeAspect="1" noMove="1" noResize="1" noEditPoints="1" noAdjustHandles="1" noChangeArrowheads="1" noChangeShapeType="1" noTextEdit="1"/>
              </p:cNvSpPr>
              <p:nvPr/>
            </p:nvSpPr>
            <p:spPr>
              <a:xfrm>
                <a:off x="975360" y="1005840"/>
                <a:ext cx="10728960" cy="2237151"/>
              </a:xfrm>
              <a:prstGeom prst="rect">
                <a:avLst/>
              </a:prstGeom>
              <a:blipFill>
                <a:blip r:embed="rId2"/>
                <a:stretch>
                  <a:fillRect l="-568" t="-136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B9BE644-8A30-4F7E-9BCE-7D24E6DC979D}"/>
                  </a:ext>
                </a:extLst>
              </p:cNvPr>
              <p:cNvSpPr txBox="1"/>
              <p:nvPr/>
            </p:nvSpPr>
            <p:spPr>
              <a:xfrm>
                <a:off x="3858206" y="3666601"/>
                <a:ext cx="3651641" cy="573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mtClean="0">
                          <a:solidFill>
                            <a:srgbClr val="FFFFFF"/>
                          </a:solidFill>
                          <a:latin typeface="Cambria Math" panose="02040503050406030204" pitchFamily="18" charset="0"/>
                          <a:ea typeface="Quicksand"/>
                          <a:cs typeface="Quicksand"/>
                          <a:sym typeface="Quicksand"/>
                        </a:rPr>
                        <m:t>∆</m:t>
                      </m:r>
                      <m:r>
                        <a:rPr lang="es-AR" smtClean="0">
                          <a:solidFill>
                            <a:srgbClr val="FFFFFF"/>
                          </a:solidFill>
                          <a:latin typeface="Cambria Math" panose="02040503050406030204" pitchFamily="18" charset="0"/>
                          <a:ea typeface="Quicksand"/>
                          <a:cs typeface="Quicksand"/>
                          <a:sym typeface="Quicksand"/>
                        </a:rPr>
                        <m:t>𝑓</m:t>
                      </m:r>
                      <m:r>
                        <a:rPr lang="es-AR" i="1">
                          <a:solidFill>
                            <a:srgbClr val="FFFFFF"/>
                          </a:solidFill>
                          <a:latin typeface="Cambria Math" panose="02040503050406030204" pitchFamily="18" charset="0"/>
                          <a:ea typeface="Quicksand"/>
                          <a:cs typeface="Quicksand"/>
                          <a:sym typeface="Quicksand"/>
                        </a:rPr>
                        <m:t> </m:t>
                      </m:r>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b>
                            <m:sSubPr>
                              <m:ctrlPr>
                                <a:rPr lang="es-AR" i="1" smtClean="0">
                                  <a:solidFill>
                                    <a:srgbClr val="FFFFFF"/>
                                  </a:solidFill>
                                  <a:latin typeface="Cambria Math" panose="02040503050406030204" pitchFamily="18" charset="0"/>
                                  <a:sym typeface="Quicksand"/>
                                </a:rPr>
                              </m:ctrlPr>
                            </m:sSubPr>
                            <m:e>
                              <m:r>
                                <a:rPr lang="es-AR" b="0" i="1" smtClean="0">
                                  <a:solidFill>
                                    <a:srgbClr val="FFFFFF"/>
                                  </a:solidFill>
                                  <a:latin typeface="Cambria Math" panose="02040503050406030204" pitchFamily="18" charset="0"/>
                                  <a:sym typeface="Quicksand"/>
                                </a:rPr>
                                <m:t>𝐵𝑊</m:t>
                              </m:r>
                            </m:e>
                            <m:sub>
                              <m:r>
                                <a:rPr lang="es-AR" b="0" i="1" smtClean="0">
                                  <a:solidFill>
                                    <a:srgbClr val="FFFFFF"/>
                                  </a:solidFill>
                                  <a:latin typeface="Cambria Math" panose="02040503050406030204" pitchFamily="18" charset="0"/>
                                  <a:sym typeface="Quicksand"/>
                                </a:rPr>
                                <m:t>𝑆</m:t>
                              </m:r>
                            </m:sub>
                          </m:sSub>
                        </m:num>
                        <m:den>
                          <m:sSub>
                            <m:sSubPr>
                              <m:ctrlPr>
                                <a:rPr lang="es-AR" i="1" smtClean="0">
                                  <a:solidFill>
                                    <a:srgbClr val="FFFFFF"/>
                                  </a:solidFill>
                                  <a:latin typeface="Cambria Math" panose="02040503050406030204" pitchFamily="18" charset="0"/>
                                  <a:sym typeface="Quicksand"/>
                                </a:rPr>
                              </m:ctrlPr>
                            </m:sSubPr>
                            <m:e>
                              <m:r>
                                <a:rPr lang="es-AR" b="0" i="1" smtClean="0">
                                  <a:solidFill>
                                    <a:srgbClr val="FFFFFF"/>
                                  </a:solidFill>
                                  <a:latin typeface="Cambria Math" panose="02040503050406030204" pitchFamily="18" charset="0"/>
                                  <a:sym typeface="Quicksand"/>
                                </a:rPr>
                                <m:t>𝐿</m:t>
                              </m:r>
                            </m:e>
                            <m:sub>
                              <m:r>
                                <a:rPr lang="es-AR" b="0" i="1" smtClean="0">
                                  <a:solidFill>
                                    <a:srgbClr val="FFFFFF"/>
                                  </a:solidFill>
                                  <a:latin typeface="Cambria Math" panose="02040503050406030204" pitchFamily="18" charset="0"/>
                                  <a:sym typeface="Quicksand"/>
                                </a:rPr>
                                <m:t>𝑆</m:t>
                              </m:r>
                            </m:sub>
                          </m:sSub>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b="0" i="1" smtClean="0">
                              <a:solidFill>
                                <a:srgbClr val="FFFFFF"/>
                              </a:solidFill>
                              <a:latin typeface="Cambria Math" panose="02040503050406030204" pitchFamily="18" charset="0"/>
                              <a:sym typeface="Quicksand"/>
                            </a:rPr>
                            <m:t>3000</m:t>
                          </m:r>
                        </m:num>
                        <m:den>
                          <m:r>
                            <a:rPr lang="es-AR" b="0" i="1" smtClean="0">
                              <a:solidFill>
                                <a:srgbClr val="FFFFFF"/>
                              </a:solidFill>
                              <a:latin typeface="Cambria Math" panose="02040503050406030204" pitchFamily="18" charset="0"/>
                              <a:sym typeface="Quicksand"/>
                            </a:rPr>
                            <m:t>7</m:t>
                          </m:r>
                        </m:den>
                      </m:f>
                      <m:r>
                        <a:rPr lang="es-ES" b="0" i="1" smtClean="0">
                          <a:solidFill>
                            <a:srgbClr val="FFFFFF"/>
                          </a:solidFill>
                          <a:latin typeface="Cambria Math" panose="02040503050406030204" pitchFamily="18" charset="0"/>
                          <a:sym typeface="Quicksand"/>
                        </a:rPr>
                        <m:t>∗</m:t>
                      </m:r>
                      <m:f>
                        <m:fPr>
                          <m:ctrlPr>
                            <a:rPr lang="es-AR" i="1" smtClean="0">
                              <a:solidFill>
                                <a:srgbClr val="FFFFFF"/>
                              </a:solidFill>
                              <a:latin typeface="Cambria Math" panose="02040503050406030204" pitchFamily="18" charset="0"/>
                              <a:sym typeface="Quicksand"/>
                            </a:rPr>
                          </m:ctrlPr>
                        </m:fPr>
                        <m:num>
                          <m:r>
                            <a:rPr lang="es-AR" b="0" i="1" smtClean="0">
                              <a:solidFill>
                                <a:srgbClr val="FFFFFF"/>
                              </a:solidFill>
                              <a:latin typeface="Cambria Math" panose="02040503050406030204" pitchFamily="18" charset="0"/>
                              <a:sym typeface="Quicksand"/>
                            </a:rPr>
                            <m:t>1</m:t>
                          </m:r>
                        </m:num>
                        <m:den>
                          <m:r>
                            <a:rPr lang="es-AR" b="0" i="1" smtClean="0">
                              <a:solidFill>
                                <a:srgbClr val="FFFFFF"/>
                              </a:solidFill>
                              <a:latin typeface="Cambria Math" panose="02040503050406030204" pitchFamily="18" charset="0"/>
                              <a:sym typeface="Quicksand"/>
                            </a:rPr>
                            <m:t>108</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sym typeface="Quicksand"/>
                            </a:rPr>
                          </m:ctrlPr>
                        </m:fPr>
                        <m:num>
                          <m:r>
                            <a:rPr lang="es-AR" b="0" i="1" smtClean="0">
                              <a:solidFill>
                                <a:srgbClr val="FFFFFF"/>
                              </a:solidFill>
                              <a:latin typeface="Cambria Math" panose="02040503050406030204" pitchFamily="18" charset="0"/>
                              <a:sym typeface="Quicksand"/>
                            </a:rPr>
                            <m:t>250</m:t>
                          </m:r>
                        </m:num>
                        <m:den>
                          <m:r>
                            <a:rPr lang="es-AR" b="0" i="1" smtClean="0">
                              <a:solidFill>
                                <a:srgbClr val="FFFFFF"/>
                              </a:solidFill>
                              <a:latin typeface="Cambria Math" panose="02040503050406030204" pitchFamily="18" charset="0"/>
                              <a:sym typeface="Quicksand"/>
                            </a:rPr>
                            <m:t>63</m:t>
                          </m:r>
                        </m:den>
                      </m:f>
                      <m:r>
                        <m:rPr>
                          <m:sty m:val="p"/>
                        </m:rPr>
                        <a:rPr lang="es-ES" b="0" i="0" smtClean="0">
                          <a:solidFill>
                            <a:srgbClr val="FFFFFF"/>
                          </a:solidFill>
                          <a:latin typeface="Cambria Math" panose="02040503050406030204" pitchFamily="18" charset="0"/>
                          <a:sym typeface="Quicksand"/>
                        </a:rPr>
                        <m:t>k</m:t>
                      </m:r>
                      <m:r>
                        <m:rPr>
                          <m:sty m:val="p"/>
                        </m:rPr>
                        <a:rPr lang="es-AR" b="0" i="0" smtClean="0">
                          <a:solidFill>
                            <a:srgbClr val="FFFFFF"/>
                          </a:solidFill>
                          <a:latin typeface="Cambria Math" panose="02040503050406030204" pitchFamily="18" charset="0"/>
                          <a:ea typeface="Quicksand"/>
                          <a:cs typeface="Quicksand"/>
                          <a:sym typeface="Quicksand"/>
                        </a:rPr>
                        <m:t>Hz</m:t>
                      </m:r>
                    </m:oMath>
                  </m:oMathPara>
                </a14:m>
                <a:endParaRPr lang="es-AR" dirty="0">
                  <a:solidFill>
                    <a:srgbClr val="FFFFFF"/>
                  </a:solidFill>
                  <a:latin typeface="Quicksand"/>
                  <a:ea typeface="Quicksand"/>
                  <a:cs typeface="Quicksand"/>
                  <a:sym typeface="Quicksand"/>
                </a:endParaRPr>
              </a:p>
            </p:txBody>
          </p:sp>
        </mc:Choice>
        <mc:Fallback xmlns="">
          <p:sp>
            <p:nvSpPr>
              <p:cNvPr id="5" name="CuadroTexto 4">
                <a:extLst>
                  <a:ext uri="{FF2B5EF4-FFF2-40B4-BE49-F238E27FC236}">
                    <a16:creationId xmlns:a16="http://schemas.microsoft.com/office/drawing/2014/main" id="{AB9BE644-8A30-4F7E-9BCE-7D24E6DC979D}"/>
                  </a:ext>
                </a:extLst>
              </p:cNvPr>
              <p:cNvSpPr txBox="1">
                <a:spLocks noRot="1" noChangeAspect="1" noMove="1" noResize="1" noEditPoints="1" noAdjustHandles="1" noChangeArrowheads="1" noChangeShapeType="1" noTextEdit="1"/>
              </p:cNvSpPr>
              <p:nvPr/>
            </p:nvSpPr>
            <p:spPr>
              <a:xfrm>
                <a:off x="3858206" y="3666601"/>
                <a:ext cx="3651641" cy="573106"/>
              </a:xfrm>
              <a:prstGeom prst="rect">
                <a:avLst/>
              </a:prstGeom>
              <a:blipFill>
                <a:blip r:embed="rId3"/>
                <a:stretch>
                  <a:fillRect/>
                </a:stretch>
              </a:blipFill>
            </p:spPr>
            <p:txBody>
              <a:bodyPr/>
              <a:lstStyle/>
              <a:p>
                <a:r>
                  <a:rPr lang="es-AR">
                    <a:noFill/>
                  </a:rPr>
                  <a:t> </a:t>
                </a:r>
              </a:p>
            </p:txBody>
          </p:sp>
        </mc:Fallback>
      </mc:AlternateContent>
      <p:sp>
        <p:nvSpPr>
          <p:cNvPr id="6" name="CuadroTexto 5">
            <a:extLst>
              <a:ext uri="{FF2B5EF4-FFF2-40B4-BE49-F238E27FC236}">
                <a16:creationId xmlns:a16="http://schemas.microsoft.com/office/drawing/2014/main" id="{425D8CBD-4C9D-455E-ABA9-5F556C030BCF}"/>
              </a:ext>
            </a:extLst>
          </p:cNvPr>
          <p:cNvSpPr txBox="1"/>
          <p:nvPr/>
        </p:nvSpPr>
        <p:spPr>
          <a:xfrm>
            <a:off x="5231819" y="3191381"/>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1</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B06B78A-FB54-4CE2-81CC-42BB69684395}"/>
                  </a:ext>
                </a:extLst>
              </p:cNvPr>
              <p:cNvSpPr txBox="1"/>
              <p:nvPr/>
            </p:nvSpPr>
            <p:spPr>
              <a:xfrm>
                <a:off x="3952223" y="4740673"/>
                <a:ext cx="3779881" cy="573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mtClean="0">
                          <a:solidFill>
                            <a:srgbClr val="FFFFFF"/>
                          </a:solidFill>
                          <a:latin typeface="Cambria Math" panose="02040503050406030204" pitchFamily="18" charset="0"/>
                          <a:ea typeface="Quicksand"/>
                          <a:cs typeface="Quicksand"/>
                          <a:sym typeface="Quicksand"/>
                        </a:rPr>
                        <m:t>∆</m:t>
                      </m:r>
                      <m:r>
                        <a:rPr lang="es-AR" smtClean="0">
                          <a:solidFill>
                            <a:srgbClr val="FFFFFF"/>
                          </a:solidFill>
                          <a:latin typeface="Cambria Math" panose="02040503050406030204" pitchFamily="18" charset="0"/>
                          <a:ea typeface="Quicksand"/>
                          <a:cs typeface="Quicksand"/>
                          <a:sym typeface="Quicksand"/>
                        </a:rPr>
                        <m:t>𝑓</m:t>
                      </m:r>
                      <m:r>
                        <a:rPr lang="es-AR" i="1">
                          <a:solidFill>
                            <a:srgbClr val="FFFFFF"/>
                          </a:solidFill>
                          <a:latin typeface="Cambria Math" panose="02040503050406030204" pitchFamily="18" charset="0"/>
                          <a:ea typeface="Quicksand"/>
                          <a:cs typeface="Quicksand"/>
                          <a:sym typeface="Quicksand"/>
                        </a:rPr>
                        <m:t> </m:t>
                      </m:r>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b>
                            <m:sSubPr>
                              <m:ctrlPr>
                                <a:rPr lang="es-AR" i="1">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𝐵𝑊</m:t>
                              </m:r>
                            </m:e>
                            <m:sub>
                              <m:r>
                                <a:rPr lang="es-AR" i="1">
                                  <a:solidFill>
                                    <a:srgbClr val="FFFFFF"/>
                                  </a:solidFill>
                                  <a:latin typeface="Cambria Math" panose="02040503050406030204" pitchFamily="18" charset="0"/>
                                  <a:sym typeface="Quicksand"/>
                                </a:rPr>
                                <m:t>𝑆</m:t>
                              </m:r>
                            </m:sub>
                          </m:sSub>
                        </m:num>
                        <m:den>
                          <m:sSub>
                            <m:sSubPr>
                              <m:ctrlPr>
                                <a:rPr lang="es-AR" i="1">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𝐿</m:t>
                              </m:r>
                            </m:e>
                            <m:sub>
                              <m:r>
                                <a:rPr lang="es-AR" i="1">
                                  <a:solidFill>
                                    <a:srgbClr val="FFFFFF"/>
                                  </a:solidFill>
                                  <a:latin typeface="Cambria Math" panose="02040503050406030204" pitchFamily="18" charset="0"/>
                                  <a:sym typeface="Quicksand"/>
                                </a:rPr>
                                <m:t>𝑆</m:t>
                              </m:r>
                            </m:sub>
                          </m:sSub>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i="1">
                              <a:solidFill>
                                <a:srgbClr val="FFFFFF"/>
                              </a:solidFill>
                              <a:latin typeface="Cambria Math" panose="02040503050406030204" pitchFamily="18" charset="0"/>
                              <a:sym typeface="Quicksand"/>
                            </a:rPr>
                            <m:t>3000</m:t>
                          </m:r>
                        </m:num>
                        <m:den>
                          <m:r>
                            <a:rPr lang="es-AR" i="1">
                              <a:solidFill>
                                <a:srgbClr val="FFFFFF"/>
                              </a:solidFill>
                              <a:latin typeface="Cambria Math" panose="02040503050406030204" pitchFamily="18" charset="0"/>
                              <a:sym typeface="Quicksand"/>
                            </a:rPr>
                            <m:t>7</m:t>
                          </m:r>
                        </m:den>
                      </m:f>
                      <m:r>
                        <a:rPr lang="es-ES" b="0" i="1" smtClean="0">
                          <a:solidFill>
                            <a:srgbClr val="FFFFFF"/>
                          </a:solidFill>
                          <a:latin typeface="Cambria Math" panose="02040503050406030204" pitchFamily="18" charset="0"/>
                          <a:sym typeface="Quicksand"/>
                        </a:rPr>
                        <m:t>∗</m:t>
                      </m:r>
                      <m:f>
                        <m:fPr>
                          <m:ctrlPr>
                            <a:rPr lang="es-AR" i="1">
                              <a:solidFill>
                                <a:srgbClr val="FFFFFF"/>
                              </a:solidFill>
                              <a:latin typeface="Cambria Math" panose="02040503050406030204" pitchFamily="18" charset="0"/>
                              <a:sym typeface="Quicksand"/>
                            </a:rPr>
                          </m:ctrlPr>
                        </m:fPr>
                        <m:num>
                          <m:r>
                            <a:rPr lang="es-AR" i="1">
                              <a:solidFill>
                                <a:srgbClr val="FFFFFF"/>
                              </a:solidFill>
                              <a:latin typeface="Cambria Math" panose="02040503050406030204" pitchFamily="18" charset="0"/>
                              <a:sym typeface="Quicksand"/>
                            </a:rPr>
                            <m:t>1</m:t>
                          </m:r>
                        </m:num>
                        <m:den>
                          <m:r>
                            <a:rPr lang="es-AR" b="0" i="1" smtClean="0">
                              <a:solidFill>
                                <a:srgbClr val="FFFFFF"/>
                              </a:solidFill>
                              <a:latin typeface="Cambria Math" panose="02040503050406030204" pitchFamily="18" charset="0"/>
                              <a:sym typeface="Quicksand"/>
                            </a:rPr>
                            <m:t>216</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sym typeface="Quicksand"/>
                            </a:rPr>
                          </m:ctrlPr>
                        </m:fPr>
                        <m:num>
                          <m:r>
                            <a:rPr lang="es-AR" b="0" i="1" smtClean="0">
                              <a:solidFill>
                                <a:srgbClr val="FFFFFF"/>
                              </a:solidFill>
                              <a:latin typeface="Cambria Math" panose="02040503050406030204" pitchFamily="18" charset="0"/>
                              <a:sym typeface="Quicksand"/>
                            </a:rPr>
                            <m:t>125</m:t>
                          </m:r>
                        </m:num>
                        <m:den>
                          <m:r>
                            <a:rPr lang="es-AR" i="1">
                              <a:solidFill>
                                <a:srgbClr val="FFFFFF"/>
                              </a:solidFill>
                              <a:latin typeface="Cambria Math" panose="02040503050406030204" pitchFamily="18" charset="0"/>
                              <a:sym typeface="Quicksand"/>
                            </a:rPr>
                            <m:t>63</m:t>
                          </m:r>
                        </m:den>
                      </m:f>
                      <m:r>
                        <m:rPr>
                          <m:sty m:val="p"/>
                        </m:rPr>
                        <a:rPr lang="es-AR">
                          <a:solidFill>
                            <a:srgbClr val="FFFFFF"/>
                          </a:solidFill>
                          <a:latin typeface="Cambria Math" panose="02040503050406030204" pitchFamily="18" charset="0"/>
                          <a:ea typeface="Quicksand"/>
                          <a:cs typeface="Quicksand"/>
                          <a:sym typeface="Quicksand"/>
                        </a:rPr>
                        <m:t>kHz</m:t>
                      </m:r>
                    </m:oMath>
                  </m:oMathPara>
                </a14:m>
                <a:endParaRPr lang="es-AR" dirty="0">
                  <a:solidFill>
                    <a:srgbClr val="FFFFFF"/>
                  </a:solidFill>
                  <a:latin typeface="Quicksand"/>
                  <a:ea typeface="Quicksand"/>
                  <a:cs typeface="Quicksand"/>
                  <a:sym typeface="Quicksand"/>
                </a:endParaRPr>
              </a:p>
            </p:txBody>
          </p:sp>
        </mc:Choice>
        <mc:Fallback xmlns="">
          <p:sp>
            <p:nvSpPr>
              <p:cNvPr id="7" name="CuadroTexto 6">
                <a:extLst>
                  <a:ext uri="{FF2B5EF4-FFF2-40B4-BE49-F238E27FC236}">
                    <a16:creationId xmlns:a16="http://schemas.microsoft.com/office/drawing/2014/main" id="{FB06B78A-FB54-4CE2-81CC-42BB69684395}"/>
                  </a:ext>
                </a:extLst>
              </p:cNvPr>
              <p:cNvSpPr txBox="1">
                <a:spLocks noRot="1" noChangeAspect="1" noMove="1" noResize="1" noEditPoints="1" noAdjustHandles="1" noChangeArrowheads="1" noChangeShapeType="1" noTextEdit="1"/>
              </p:cNvSpPr>
              <p:nvPr/>
            </p:nvSpPr>
            <p:spPr>
              <a:xfrm>
                <a:off x="3952223" y="4740673"/>
                <a:ext cx="3779881" cy="573106"/>
              </a:xfrm>
              <a:prstGeom prst="rect">
                <a:avLst/>
              </a:prstGeom>
              <a:blipFill>
                <a:blip r:embed="rId4"/>
                <a:stretch>
                  <a:fillRect/>
                </a:stretch>
              </a:blipFill>
            </p:spPr>
            <p:txBody>
              <a:bodyPr/>
              <a:lstStyle/>
              <a:p>
                <a:r>
                  <a:rPr lang="es-AR">
                    <a:noFill/>
                  </a:rPr>
                  <a:t> </a:t>
                </a:r>
              </a:p>
            </p:txBody>
          </p:sp>
        </mc:Fallback>
      </mc:AlternateContent>
      <p:sp>
        <p:nvSpPr>
          <p:cNvPr id="8" name="CuadroTexto 7">
            <a:extLst>
              <a:ext uri="{FF2B5EF4-FFF2-40B4-BE49-F238E27FC236}">
                <a16:creationId xmlns:a16="http://schemas.microsoft.com/office/drawing/2014/main" id="{428CDA59-A08C-4586-AE21-7F64BFF52167}"/>
              </a:ext>
            </a:extLst>
          </p:cNvPr>
          <p:cNvSpPr txBox="1"/>
          <p:nvPr/>
        </p:nvSpPr>
        <p:spPr>
          <a:xfrm>
            <a:off x="5143895" y="4286065"/>
            <a:ext cx="1904207" cy="400110"/>
          </a:xfrm>
          <a:prstGeom prst="rect">
            <a:avLst/>
          </a:prstGeom>
          <a:noFill/>
        </p:spPr>
        <p:txBody>
          <a:bodyPr wrap="squar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2</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1476821-735F-4EFB-AA75-982CAF9FD06F}"/>
                  </a:ext>
                </a:extLst>
              </p:cNvPr>
              <p:cNvSpPr txBox="1"/>
              <p:nvPr/>
            </p:nvSpPr>
            <p:spPr>
              <a:xfrm>
                <a:off x="4063931" y="5992137"/>
                <a:ext cx="3779881" cy="573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mtClean="0">
                          <a:solidFill>
                            <a:srgbClr val="FFFFFF"/>
                          </a:solidFill>
                          <a:latin typeface="Cambria Math" panose="02040503050406030204" pitchFamily="18" charset="0"/>
                          <a:ea typeface="Quicksand"/>
                          <a:cs typeface="Quicksand"/>
                          <a:sym typeface="Quicksand"/>
                        </a:rPr>
                        <m:t>∆</m:t>
                      </m:r>
                      <m:r>
                        <a:rPr lang="es-AR" smtClean="0">
                          <a:solidFill>
                            <a:srgbClr val="FFFFFF"/>
                          </a:solidFill>
                          <a:latin typeface="Cambria Math" panose="02040503050406030204" pitchFamily="18" charset="0"/>
                          <a:ea typeface="Quicksand"/>
                          <a:cs typeface="Quicksand"/>
                          <a:sym typeface="Quicksand"/>
                        </a:rPr>
                        <m:t>𝑓</m:t>
                      </m:r>
                      <m:r>
                        <a:rPr lang="es-AR" i="1">
                          <a:solidFill>
                            <a:srgbClr val="FFFFFF"/>
                          </a:solidFill>
                          <a:latin typeface="Cambria Math" panose="02040503050406030204" pitchFamily="18" charset="0"/>
                          <a:ea typeface="Quicksand"/>
                          <a:cs typeface="Quicksand"/>
                          <a:sym typeface="Quicksand"/>
                        </a:rPr>
                        <m:t> </m:t>
                      </m:r>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sSub>
                            <m:sSubPr>
                              <m:ctrlPr>
                                <a:rPr lang="es-AR" i="1">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𝐵𝑊</m:t>
                              </m:r>
                            </m:e>
                            <m:sub>
                              <m:r>
                                <a:rPr lang="es-AR" i="1">
                                  <a:solidFill>
                                    <a:srgbClr val="FFFFFF"/>
                                  </a:solidFill>
                                  <a:latin typeface="Cambria Math" panose="02040503050406030204" pitchFamily="18" charset="0"/>
                                  <a:sym typeface="Quicksand"/>
                                </a:rPr>
                                <m:t>𝑆</m:t>
                              </m:r>
                            </m:sub>
                          </m:sSub>
                        </m:num>
                        <m:den>
                          <m:sSub>
                            <m:sSubPr>
                              <m:ctrlPr>
                                <a:rPr lang="es-AR" i="1">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𝐿</m:t>
                              </m:r>
                            </m:e>
                            <m:sub>
                              <m:r>
                                <a:rPr lang="es-AR" i="1">
                                  <a:solidFill>
                                    <a:srgbClr val="FFFFFF"/>
                                  </a:solidFill>
                                  <a:latin typeface="Cambria Math" panose="02040503050406030204" pitchFamily="18" charset="0"/>
                                  <a:sym typeface="Quicksand"/>
                                </a:rPr>
                                <m:t>𝑆</m:t>
                              </m:r>
                            </m:sub>
                          </m:sSub>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i="1">
                              <a:solidFill>
                                <a:srgbClr val="FFFFFF"/>
                              </a:solidFill>
                              <a:latin typeface="Cambria Math" panose="02040503050406030204" pitchFamily="18" charset="0"/>
                              <a:sym typeface="Quicksand"/>
                            </a:rPr>
                            <m:t>3000</m:t>
                          </m:r>
                        </m:num>
                        <m:den>
                          <m:r>
                            <a:rPr lang="es-AR" i="1">
                              <a:solidFill>
                                <a:srgbClr val="FFFFFF"/>
                              </a:solidFill>
                              <a:latin typeface="Cambria Math" panose="02040503050406030204" pitchFamily="18" charset="0"/>
                              <a:sym typeface="Quicksand"/>
                            </a:rPr>
                            <m:t>7</m:t>
                          </m:r>
                        </m:den>
                      </m:f>
                      <m:r>
                        <a:rPr lang="es-ES" b="0" i="1" smtClean="0">
                          <a:solidFill>
                            <a:srgbClr val="FFFFFF"/>
                          </a:solidFill>
                          <a:latin typeface="Cambria Math" panose="02040503050406030204" pitchFamily="18" charset="0"/>
                          <a:sym typeface="Quicksand"/>
                        </a:rPr>
                        <m:t>∗</m:t>
                      </m:r>
                      <m:f>
                        <m:fPr>
                          <m:ctrlPr>
                            <a:rPr lang="es-AR" i="1">
                              <a:solidFill>
                                <a:srgbClr val="FFFFFF"/>
                              </a:solidFill>
                              <a:latin typeface="Cambria Math" panose="02040503050406030204" pitchFamily="18" charset="0"/>
                              <a:sym typeface="Quicksand"/>
                            </a:rPr>
                          </m:ctrlPr>
                        </m:fPr>
                        <m:num>
                          <m:r>
                            <a:rPr lang="es-AR" i="1">
                              <a:solidFill>
                                <a:srgbClr val="FFFFFF"/>
                              </a:solidFill>
                              <a:latin typeface="Cambria Math" panose="02040503050406030204" pitchFamily="18" charset="0"/>
                              <a:sym typeface="Quicksand"/>
                            </a:rPr>
                            <m:t>1</m:t>
                          </m:r>
                        </m:num>
                        <m:den>
                          <m:r>
                            <a:rPr lang="es-AR" b="0" i="1" smtClean="0">
                              <a:solidFill>
                                <a:srgbClr val="FFFFFF"/>
                              </a:solidFill>
                              <a:latin typeface="Cambria Math" panose="02040503050406030204" pitchFamily="18" charset="0"/>
                              <a:sym typeface="Quicksand"/>
                            </a:rPr>
                            <m:t>432</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sym typeface="Quicksand"/>
                            </a:rPr>
                          </m:ctrlPr>
                        </m:fPr>
                        <m:num>
                          <m:r>
                            <a:rPr lang="es-AR" b="0" i="1" smtClean="0">
                              <a:solidFill>
                                <a:srgbClr val="FFFFFF"/>
                              </a:solidFill>
                              <a:latin typeface="Cambria Math" panose="02040503050406030204" pitchFamily="18" charset="0"/>
                              <a:sym typeface="Quicksand"/>
                            </a:rPr>
                            <m:t>125</m:t>
                          </m:r>
                        </m:num>
                        <m:den>
                          <m:r>
                            <a:rPr lang="es-AR" b="0" i="1" smtClean="0">
                              <a:solidFill>
                                <a:srgbClr val="FFFFFF"/>
                              </a:solidFill>
                              <a:latin typeface="Cambria Math" panose="02040503050406030204" pitchFamily="18" charset="0"/>
                              <a:sym typeface="Quicksand"/>
                            </a:rPr>
                            <m:t>126</m:t>
                          </m:r>
                        </m:den>
                      </m:f>
                      <m:r>
                        <m:rPr>
                          <m:sty m:val="p"/>
                        </m:rPr>
                        <a:rPr lang="es-AR">
                          <a:solidFill>
                            <a:srgbClr val="FFFFFF"/>
                          </a:solidFill>
                          <a:latin typeface="Cambria Math" panose="02040503050406030204" pitchFamily="18" charset="0"/>
                          <a:ea typeface="Quicksand"/>
                          <a:cs typeface="Quicksand"/>
                          <a:sym typeface="Quicksand"/>
                        </a:rPr>
                        <m:t>kHz</m:t>
                      </m:r>
                    </m:oMath>
                  </m:oMathPara>
                </a14:m>
                <a:endParaRPr lang="es-AR" dirty="0">
                  <a:solidFill>
                    <a:srgbClr val="FFFFFF"/>
                  </a:solidFill>
                  <a:latin typeface="Quicksand"/>
                  <a:ea typeface="Quicksand"/>
                  <a:cs typeface="Quicksand"/>
                  <a:sym typeface="Quicksand"/>
                </a:endParaRPr>
              </a:p>
            </p:txBody>
          </p:sp>
        </mc:Choice>
        <mc:Fallback xmlns="">
          <p:sp>
            <p:nvSpPr>
              <p:cNvPr id="9" name="CuadroTexto 8">
                <a:extLst>
                  <a:ext uri="{FF2B5EF4-FFF2-40B4-BE49-F238E27FC236}">
                    <a16:creationId xmlns:a16="http://schemas.microsoft.com/office/drawing/2014/main" id="{01476821-735F-4EFB-AA75-982CAF9FD06F}"/>
                  </a:ext>
                </a:extLst>
              </p:cNvPr>
              <p:cNvSpPr txBox="1">
                <a:spLocks noRot="1" noChangeAspect="1" noMove="1" noResize="1" noEditPoints="1" noAdjustHandles="1" noChangeArrowheads="1" noChangeShapeType="1" noTextEdit="1"/>
              </p:cNvSpPr>
              <p:nvPr/>
            </p:nvSpPr>
            <p:spPr>
              <a:xfrm>
                <a:off x="4063931" y="5992137"/>
                <a:ext cx="3779881" cy="573106"/>
              </a:xfrm>
              <a:prstGeom prst="rect">
                <a:avLst/>
              </a:prstGeom>
              <a:blipFill>
                <a:blip r:embed="rId5"/>
                <a:stretch>
                  <a:fillRect/>
                </a:stretch>
              </a:blipFill>
            </p:spPr>
            <p:txBody>
              <a:bodyPr/>
              <a:lstStyle/>
              <a:p>
                <a:r>
                  <a:rPr lang="es-AR">
                    <a:noFill/>
                  </a:rPr>
                  <a:t> </a:t>
                </a:r>
              </a:p>
            </p:txBody>
          </p:sp>
        </mc:Fallback>
      </mc:AlternateContent>
      <p:sp>
        <p:nvSpPr>
          <p:cNvPr id="10" name="CuadroTexto 9">
            <a:extLst>
              <a:ext uri="{FF2B5EF4-FFF2-40B4-BE49-F238E27FC236}">
                <a16:creationId xmlns:a16="http://schemas.microsoft.com/office/drawing/2014/main" id="{FCF943AA-B87A-4022-8CD3-5463F20EBA60}"/>
              </a:ext>
            </a:extLst>
          </p:cNvPr>
          <p:cNvSpPr txBox="1"/>
          <p:nvPr/>
        </p:nvSpPr>
        <p:spPr>
          <a:xfrm>
            <a:off x="5231819" y="5452903"/>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3</a:t>
            </a:r>
          </a:p>
        </p:txBody>
      </p:sp>
    </p:spTree>
    <p:extLst>
      <p:ext uri="{BB962C8B-B14F-4D97-AF65-F5344CB8AC3E}">
        <p14:creationId xmlns:p14="http://schemas.microsoft.com/office/powerpoint/2010/main" val="920956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86EAEA3C-2D23-429D-8D12-C61363A791C6}"/>
                  </a:ext>
                </a:extLst>
              </p:cNvPr>
              <p:cNvSpPr txBox="1"/>
              <p:nvPr/>
            </p:nvSpPr>
            <p:spPr>
              <a:xfrm>
                <a:off x="1752600" y="350520"/>
                <a:ext cx="9022080" cy="3446713"/>
              </a:xfrm>
              <a:prstGeom prst="rect">
                <a:avLst/>
              </a:prstGeom>
              <a:noFill/>
            </p:spPr>
            <p:txBody>
              <a:bodyPr wrap="square" rtlCol="0">
                <a:spAutoFit/>
              </a:bodyPr>
              <a:lstStyle/>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Como demostré en diapositivas anteriores el valor de los símbolos que tiene que tener un cuadro OFDM, es decir S tiene que ser 204 para que N (cantidad de paquetes) sea entero. Al reemplazar por S en la ecuación queda:</a:t>
                </a:r>
              </a:p>
              <a:p>
                <a:pPr marL="0" indent="0" algn="just">
                  <a:buNone/>
                </a:pPr>
                <a14:m>
                  <m:oMathPara xmlns:m="http://schemas.openxmlformats.org/officeDocument/2006/math">
                    <m:oMathParaPr>
                      <m:jc m:val="centerGroup"/>
                    </m:oMathParaPr>
                    <m:oMath xmlns:m="http://schemas.openxmlformats.org/officeDocument/2006/math">
                      <m:r>
                        <a:rPr lang="es-AR" sz="2000" i="1">
                          <a:solidFill>
                            <a:srgbClr val="FFFFFF"/>
                          </a:solidFill>
                          <a:latin typeface="Cambria Math" panose="02040503050406030204" pitchFamily="18" charset="0"/>
                        </a:rPr>
                        <m:t>𝑁</m:t>
                      </m:r>
                      <m:r>
                        <a:rPr lang="es-AR" sz="2000" i="1">
                          <a:solidFill>
                            <a:srgbClr val="FFFFFF"/>
                          </a:solidFill>
                          <a:latin typeface="Cambria Math" panose="02040503050406030204" pitchFamily="18" charset="0"/>
                        </a:rPr>
                        <m:t>=</m:t>
                      </m:r>
                      <m:f>
                        <m:fPr>
                          <m:ctrlPr>
                            <a:rPr lang="es-AR" sz="2000" i="1">
                              <a:solidFill>
                                <a:srgbClr val="FFFFFF"/>
                              </a:solidFill>
                              <a:latin typeface="Cambria Math" panose="02040503050406030204" pitchFamily="18" charset="0"/>
                            </a:rPr>
                          </m:ctrlPr>
                        </m:fPr>
                        <m:num>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𝐾</m:t>
                              </m:r>
                            </m:e>
                            <m:sub>
                              <m:r>
                                <a:rPr lang="es-AR" sz="2000" i="1">
                                  <a:solidFill>
                                    <a:srgbClr val="FFFFFF"/>
                                  </a:solidFill>
                                  <a:latin typeface="Cambria Math" panose="02040503050406030204" pitchFamily="18" charset="0"/>
                                </a:rPr>
                                <m:t>𝐼</m:t>
                              </m:r>
                            </m:sub>
                          </m:sSub>
                          <m:r>
                            <a:rPr lang="es-AR" sz="2000" i="1">
                              <a:solidFill>
                                <a:srgbClr val="FFFFFF"/>
                              </a:solidFill>
                              <a:latin typeface="Cambria Math" panose="02040503050406030204" pitchFamily="18" charset="0"/>
                            </a:rPr>
                            <m:t> </m:t>
                          </m:r>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𝑏</m:t>
                              </m:r>
                            </m:e>
                            <m:sub>
                              <m:r>
                                <a:rPr lang="es-AR" sz="2000" i="1">
                                  <a:solidFill>
                                    <a:srgbClr val="FFFFFF"/>
                                  </a:solidFill>
                                  <a:latin typeface="Cambria Math" panose="02040503050406030204" pitchFamily="18" charset="0"/>
                                </a:rPr>
                                <m:t>𝑃</m:t>
                              </m:r>
                            </m:sub>
                          </m:sSub>
                          <m:r>
                            <a:rPr lang="es-AR" sz="2000" i="1">
                              <a:solidFill>
                                <a:srgbClr val="FFFFFF"/>
                              </a:solidFill>
                              <a:latin typeface="Cambria Math" panose="02040503050406030204" pitchFamily="18" charset="0"/>
                            </a:rPr>
                            <m:t> </m:t>
                          </m:r>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𝐿</m:t>
                              </m:r>
                            </m:e>
                            <m:sub>
                              <m:r>
                                <a:rPr lang="es-AR" sz="2000" i="1">
                                  <a:solidFill>
                                    <a:srgbClr val="FFFFFF"/>
                                  </a:solidFill>
                                  <a:latin typeface="Cambria Math" panose="02040503050406030204" pitchFamily="18" charset="0"/>
                                </a:rPr>
                                <m:t>𝐷</m:t>
                              </m:r>
                            </m:sub>
                          </m:sSub>
                        </m:num>
                        <m:den>
                          <m:r>
                            <a:rPr lang="es-AR" sz="2000" i="1">
                              <a:solidFill>
                                <a:srgbClr val="FFFFFF"/>
                              </a:solidFill>
                              <a:latin typeface="Cambria Math" panose="02040503050406030204" pitchFamily="18" charset="0"/>
                            </a:rPr>
                            <m:t>8</m:t>
                          </m:r>
                        </m:den>
                      </m:f>
                    </m:oMath>
                  </m:oMathPara>
                </a14:m>
                <a:endParaRPr lang="es-MX" sz="2000" u="sng"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Si miramos la ecuación para que N sea entero, el numerador debe ser un número divisible por 8. En la siguiente tabla se presentan los resultados que salen de la ecuación variando </a:t>
                </a:r>
                <a:r>
                  <a:rPr lang="es-MX" sz="2000" dirty="0" err="1">
                    <a:solidFill>
                      <a:srgbClr val="FFFFFF"/>
                    </a:solidFill>
                    <a:latin typeface="Times New Roman" panose="02020603050405020304" pitchFamily="18" charset="0"/>
                    <a:cs typeface="Times New Roman" panose="02020603050405020304" pitchFamily="18" charset="0"/>
                  </a:rPr>
                  <a:t>bP</a:t>
                </a:r>
                <a:r>
                  <a:rPr lang="es-MX" sz="2000" dirty="0">
                    <a:solidFill>
                      <a:srgbClr val="FFFFFF"/>
                    </a:solidFill>
                    <a:latin typeface="Times New Roman" panose="02020603050405020304" pitchFamily="18" charset="0"/>
                    <a:cs typeface="Times New Roman" panose="02020603050405020304" pitchFamily="18" charset="0"/>
                  </a:rPr>
                  <a:t> y KI.</a:t>
                </a: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Para los modos 2 el numero de portadora debe ser 192 y para el modo 3 debe ser 384 (ambos múltiplos de 96). Las portadoras sobrantes en cada segmento (12, 24 y 48) se asignan a los pilotos, canales de control y canales auxiliares del sistema.</a:t>
                </a:r>
              </a:p>
            </p:txBody>
          </p:sp>
        </mc:Choice>
        <mc:Fallback>
          <p:sp>
            <p:nvSpPr>
              <p:cNvPr id="4" name="CuadroTexto 3">
                <a:extLst>
                  <a:ext uri="{FF2B5EF4-FFF2-40B4-BE49-F238E27FC236}">
                    <a16:creationId xmlns:a16="http://schemas.microsoft.com/office/drawing/2014/main" id="{86EAEA3C-2D23-429D-8D12-C61363A791C6}"/>
                  </a:ext>
                </a:extLst>
              </p:cNvPr>
              <p:cNvSpPr txBox="1">
                <a:spLocks noRot="1" noChangeAspect="1" noMove="1" noResize="1" noEditPoints="1" noAdjustHandles="1" noChangeArrowheads="1" noChangeShapeType="1" noTextEdit="1"/>
              </p:cNvSpPr>
              <p:nvPr/>
            </p:nvSpPr>
            <p:spPr>
              <a:xfrm>
                <a:off x="1752600" y="350520"/>
                <a:ext cx="9022080" cy="3446713"/>
              </a:xfrm>
              <a:prstGeom prst="rect">
                <a:avLst/>
              </a:prstGeom>
              <a:blipFill>
                <a:blip r:embed="rId2"/>
                <a:stretch>
                  <a:fillRect l="-743" t="-1062" r="-676" b="-2124"/>
                </a:stretch>
              </a:blipFill>
            </p:spPr>
            <p:txBody>
              <a:bodyPr/>
              <a:lstStyle/>
              <a:p>
                <a:r>
                  <a:rPr lang="es-AR">
                    <a:noFill/>
                  </a:rPr>
                  <a:t> </a:t>
                </a:r>
              </a:p>
            </p:txBody>
          </p:sp>
        </mc:Fallback>
      </mc:AlternateContent>
      <p:pic>
        <p:nvPicPr>
          <p:cNvPr id="9" name="Imagen 8">
            <a:extLst>
              <a:ext uri="{FF2B5EF4-FFF2-40B4-BE49-F238E27FC236}">
                <a16:creationId xmlns:a16="http://schemas.microsoft.com/office/drawing/2014/main" id="{465B1D16-1250-49CB-B026-9B3DA11733E3}"/>
              </a:ext>
            </a:extLst>
          </p:cNvPr>
          <p:cNvPicPr>
            <a:picLocks noChangeAspect="1"/>
          </p:cNvPicPr>
          <p:nvPr/>
        </p:nvPicPr>
        <p:blipFill>
          <a:blip r:embed="rId3"/>
          <a:stretch>
            <a:fillRect/>
          </a:stretch>
        </p:blipFill>
        <p:spPr>
          <a:xfrm>
            <a:off x="2423852" y="4439080"/>
            <a:ext cx="7679575" cy="1499053"/>
          </a:xfrm>
          <a:prstGeom prst="rect">
            <a:avLst/>
          </a:prstGeom>
        </p:spPr>
      </p:pic>
    </p:spTree>
    <p:extLst>
      <p:ext uri="{BB962C8B-B14F-4D97-AF65-F5344CB8AC3E}">
        <p14:creationId xmlns:p14="http://schemas.microsoft.com/office/powerpoint/2010/main" val="160462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B9665E6-7150-4A88-8450-DCECEAD88BEB}"/>
              </a:ext>
            </a:extLst>
          </p:cNvPr>
          <p:cNvPicPr>
            <a:picLocks noGrp="1" noChangeAspect="1"/>
          </p:cNvPicPr>
          <p:nvPr>
            <p:ph idx="1"/>
          </p:nvPr>
        </p:nvPicPr>
        <p:blipFill>
          <a:blip r:embed="rId2"/>
          <a:stretch>
            <a:fillRect/>
          </a:stretch>
        </p:blipFill>
        <p:spPr>
          <a:xfrm>
            <a:off x="3182649" y="2253146"/>
            <a:ext cx="5826702" cy="3050681"/>
          </a:xfrm>
        </p:spPr>
      </p:pic>
      <p:sp>
        <p:nvSpPr>
          <p:cNvPr id="6" name="Título 1">
            <a:extLst>
              <a:ext uri="{FF2B5EF4-FFF2-40B4-BE49-F238E27FC236}">
                <a16:creationId xmlns:a16="http://schemas.microsoft.com/office/drawing/2014/main" id="{72F6C65F-48D7-4F84-98BC-62F23C35572B}"/>
              </a:ext>
            </a:extLst>
          </p:cNvPr>
          <p:cNvSpPr>
            <a:spLocks noGrp="1"/>
          </p:cNvSpPr>
          <p:nvPr>
            <p:ph type="title"/>
          </p:nvPr>
        </p:nvSpPr>
        <p:spPr>
          <a:xfrm>
            <a:off x="1207510" y="0"/>
            <a:ext cx="5826702" cy="1025237"/>
          </a:xfrm>
        </p:spPr>
        <p:txBody>
          <a:bodyPr/>
          <a:lstStyle/>
          <a:p>
            <a:r>
              <a:rPr lang="es-ES" dirty="0"/>
              <a:t>Modulación ofdm</a:t>
            </a:r>
            <a:endParaRPr lang="es-AR" dirty="0"/>
          </a:p>
        </p:txBody>
      </p:sp>
      <p:sp>
        <p:nvSpPr>
          <p:cNvPr id="7" name="CuadroTexto 6">
            <a:extLst>
              <a:ext uri="{FF2B5EF4-FFF2-40B4-BE49-F238E27FC236}">
                <a16:creationId xmlns:a16="http://schemas.microsoft.com/office/drawing/2014/main" id="{146D1586-A7F3-4BB5-BB0B-CCA37981DB9D}"/>
              </a:ext>
            </a:extLst>
          </p:cNvPr>
          <p:cNvSpPr txBox="1"/>
          <p:nvPr/>
        </p:nvSpPr>
        <p:spPr>
          <a:xfrm>
            <a:off x="1207510" y="781731"/>
            <a:ext cx="10133780" cy="1323439"/>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Cada sector de la partición frecuencia/tiempo se utiliza para colocar una portadora específica.</a:t>
            </a:r>
          </a:p>
          <a:p>
            <a:pPr marL="114300" algn="just"/>
            <a:r>
              <a:rPr lang="es-MX" sz="2000" dirty="0">
                <a:latin typeface="Times New Roman" panose="02020603050405020304" pitchFamily="18" charset="0"/>
                <a:cs typeface="Times New Roman" panose="02020603050405020304" pitchFamily="18" charset="0"/>
              </a:rPr>
              <a:t>Un determinado número de portadoras transmitidas en un intervalo de tiempo se denomina “Símbolo OFDM”.</a:t>
            </a:r>
          </a:p>
          <a:p>
            <a:pPr marL="114300" algn="just"/>
            <a:r>
              <a:rPr lang="es-MX" sz="2000" dirty="0">
                <a:latin typeface="Times New Roman" panose="02020603050405020304" pitchFamily="18" charset="0"/>
                <a:cs typeface="Times New Roman" panose="02020603050405020304" pitchFamily="18" charset="0"/>
              </a:rPr>
              <a:t>Una sucesión de S Símbolos OFDM se denomina “Cuadro OFDM”.</a:t>
            </a:r>
          </a:p>
        </p:txBody>
      </p:sp>
      <p:sp>
        <p:nvSpPr>
          <p:cNvPr id="8" name="CuadroTexto 7">
            <a:extLst>
              <a:ext uri="{FF2B5EF4-FFF2-40B4-BE49-F238E27FC236}">
                <a16:creationId xmlns:a16="http://schemas.microsoft.com/office/drawing/2014/main" id="{36C08589-541A-41AB-A817-228546E065F3}"/>
              </a:ext>
            </a:extLst>
          </p:cNvPr>
          <p:cNvSpPr txBox="1"/>
          <p:nvPr/>
        </p:nvSpPr>
        <p:spPr>
          <a:xfrm>
            <a:off x="1029110" y="5451804"/>
            <a:ext cx="10133780" cy="1600438"/>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Durante cada intervalo de tiempo, las portadoras son moduladas con unos pocos bits de datos codificados. El número de bits transmitidos por cada portadora dependerá del tipo de modulación empleado. Para ISDB-T: 2 bits para QPSK y DQPSK, 4 bits para 16-QAM y 6 bits para 64-QAM.</a:t>
            </a:r>
          </a:p>
          <a:p>
            <a:endParaRPr lang="es-AR" dirty="0"/>
          </a:p>
        </p:txBody>
      </p:sp>
    </p:spTree>
    <p:extLst>
      <p:ext uri="{BB962C8B-B14F-4D97-AF65-F5344CB8AC3E}">
        <p14:creationId xmlns:p14="http://schemas.microsoft.com/office/powerpoint/2010/main" val="1735219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EB5EA42-E2B2-4980-AA9F-0C6969BCAFCD}"/>
              </a:ext>
            </a:extLst>
          </p:cNvPr>
          <p:cNvSpPr txBox="1"/>
          <p:nvPr/>
        </p:nvSpPr>
        <p:spPr>
          <a:xfrm>
            <a:off x="1444119" y="2929983"/>
            <a:ext cx="3547291" cy="1600438"/>
          </a:xfrm>
          <a:prstGeom prst="rect">
            <a:avLst/>
          </a:prstGeom>
          <a:noFill/>
        </p:spPr>
        <p:txBody>
          <a:bodyPr wrap="square" rtlCol="0">
            <a:spAutoFit/>
          </a:bodyPr>
          <a:lstStyle/>
          <a:p>
            <a:pPr algn="just"/>
            <a:r>
              <a:rPr lang="es-AR" sz="2000" dirty="0">
                <a:solidFill>
                  <a:srgbClr val="FFFFFF"/>
                </a:solidFill>
                <a:latin typeface="Times New Roman" panose="02020603050405020304" pitchFamily="18" charset="0"/>
                <a:cs typeface="Times New Roman" panose="02020603050405020304" pitchFamily="18" charset="0"/>
              </a:rPr>
              <a:t>Una vez que se tiene la separación entre portadoras, se calcula el tiempo efectivo entre cada símbolo(TU</a:t>
            </a:r>
            <a:r>
              <a:rPr lang="es-AR" sz="1800" dirty="0">
                <a:solidFill>
                  <a:srgbClr val="FFFFFF"/>
                </a:solidFill>
              </a:rPr>
              <a:t>):</a:t>
            </a:r>
            <a:endParaRPr lang="es-MX" sz="1800" dirty="0">
              <a:solidFill>
                <a:srgbClr val="FFFFFF"/>
              </a:solidFill>
            </a:endParaRPr>
          </a:p>
          <a:p>
            <a:endParaRPr lang="es-AR" dirty="0"/>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CBF64D91-7385-47CA-AB76-E1451E3C18F8}"/>
                  </a:ext>
                </a:extLst>
              </p:cNvPr>
              <p:cNvSpPr txBox="1"/>
              <p:nvPr/>
            </p:nvSpPr>
            <p:spPr>
              <a:xfrm>
                <a:off x="6095998" y="1990748"/>
                <a:ext cx="1939570"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sym typeface="Quicksand"/>
                            </a:rPr>
                          </m:ctrlPr>
                        </m:sSubPr>
                        <m:e>
                          <m:r>
                            <a:rPr lang="es-AR" b="0" i="1" smtClean="0">
                              <a:solidFill>
                                <a:srgbClr val="FFFFFF"/>
                              </a:solidFill>
                              <a:latin typeface="Cambria Math" panose="02040503050406030204" pitchFamily="18" charset="0"/>
                              <a:sym typeface="Quicksand"/>
                            </a:rPr>
                            <m:t>𝑇</m:t>
                          </m:r>
                        </m:e>
                        <m:sub>
                          <m:r>
                            <a:rPr lang="es-AR" b="0" i="1" smtClean="0">
                              <a:solidFill>
                                <a:srgbClr val="FFFFFF"/>
                              </a:solidFill>
                              <a:latin typeface="Cambria Math" panose="02040503050406030204" pitchFamily="18" charset="0"/>
                              <a:sym typeface="Quicksand"/>
                            </a:rPr>
                            <m:t>𝑈</m:t>
                          </m:r>
                        </m:sub>
                      </m:sSub>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b="0" i="1" smtClean="0">
                              <a:solidFill>
                                <a:srgbClr val="FFFFFF"/>
                              </a:solidFill>
                              <a:latin typeface="Cambria Math" panose="02040503050406030204" pitchFamily="18" charset="0"/>
                              <a:ea typeface="Quicksand"/>
                              <a:cs typeface="Quicksand"/>
                              <a:sym typeface="Quicksand"/>
                            </a:rPr>
                            <m:t>1</m:t>
                          </m:r>
                        </m:num>
                        <m:den>
                          <m:r>
                            <a:rPr lang="es-AR">
                              <a:solidFill>
                                <a:srgbClr val="FFFFFF"/>
                              </a:solidFill>
                              <a:latin typeface="Cambria Math" panose="02040503050406030204" pitchFamily="18" charset="0"/>
                              <a:ea typeface="Quicksand"/>
                              <a:cs typeface="Quicksand"/>
                              <a:sym typeface="Quicksand"/>
                            </a:rPr>
                            <m:t>∆</m:t>
                          </m:r>
                          <m:r>
                            <a:rPr lang="es-AR">
                              <a:solidFill>
                                <a:srgbClr val="FFFFFF"/>
                              </a:solidFill>
                              <a:latin typeface="Cambria Math" panose="02040503050406030204" pitchFamily="18" charset="0"/>
                              <a:ea typeface="Quicksand"/>
                              <a:cs typeface="Quicksand"/>
                              <a:sym typeface="Quicksand"/>
                            </a:rPr>
                            <m:t>𝑓</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b="0" i="1" smtClean="0">
                              <a:solidFill>
                                <a:srgbClr val="FFFFFF"/>
                              </a:solidFill>
                              <a:latin typeface="Cambria Math" panose="02040503050406030204" pitchFamily="18" charset="0"/>
                              <a:ea typeface="Quicksand"/>
                              <a:cs typeface="Quicksand"/>
                              <a:sym typeface="Quicksand"/>
                            </a:rPr>
                            <m:t>63</m:t>
                          </m:r>
                        </m:num>
                        <m:den>
                          <m:r>
                            <a:rPr lang="es-AR" b="0" i="1" smtClean="0">
                              <a:solidFill>
                                <a:srgbClr val="FFFFFF"/>
                              </a:solidFill>
                              <a:latin typeface="Cambria Math" panose="02040503050406030204" pitchFamily="18" charset="0"/>
                              <a:ea typeface="Quicksand"/>
                              <a:cs typeface="Quicksand"/>
                              <a:sym typeface="Quicksand"/>
                            </a:rPr>
                            <m:t>250</m:t>
                          </m:r>
                        </m:den>
                      </m:f>
                      <m:r>
                        <a:rPr lang="es-AR" b="0" i="1" smtClean="0">
                          <a:solidFill>
                            <a:srgbClr val="FFFFFF"/>
                          </a:solidFill>
                          <a:latin typeface="Cambria Math" panose="02040503050406030204" pitchFamily="18" charset="0"/>
                          <a:ea typeface="Quicksand"/>
                          <a:cs typeface="Quicksand"/>
                          <a:sym typeface="Quicksand"/>
                        </a:rPr>
                        <m:t>=252</m:t>
                      </m:r>
                      <m:r>
                        <a:rPr lang="es-AR" b="0" i="1" smtClean="0">
                          <a:solidFill>
                            <a:srgbClr val="FFFFFF"/>
                          </a:solidFill>
                          <a:latin typeface="Cambria Math" panose="02040503050406030204" pitchFamily="18" charset="0"/>
                          <a:ea typeface="Cambria Math" panose="02040503050406030204" pitchFamily="18" charset="0"/>
                          <a:cs typeface="Quicksand"/>
                          <a:sym typeface="Quicksand"/>
                        </a:rPr>
                        <m:t>𝜇</m:t>
                      </m:r>
                      <m:r>
                        <a:rPr lang="es-AR" b="0" i="1" smtClean="0">
                          <a:solidFill>
                            <a:srgbClr val="FFFFFF"/>
                          </a:solidFill>
                          <a:latin typeface="Cambria Math" panose="02040503050406030204" pitchFamily="18" charset="0"/>
                          <a:ea typeface="Cambria Math" panose="02040503050406030204" pitchFamily="18" charset="0"/>
                          <a:cs typeface="Quicksand"/>
                          <a:sym typeface="Quicksand"/>
                        </a:rPr>
                        <m:t>𝑠</m:t>
                      </m:r>
                    </m:oMath>
                  </m:oMathPara>
                </a14:m>
                <a:endParaRPr lang="es-AR" dirty="0">
                  <a:solidFill>
                    <a:srgbClr val="FFFFFF"/>
                  </a:solidFill>
                  <a:latin typeface="Quicksand"/>
                  <a:ea typeface="Quicksand"/>
                  <a:cs typeface="Quicksand"/>
                  <a:sym typeface="Quicksand"/>
                </a:endParaRPr>
              </a:p>
            </p:txBody>
          </p:sp>
        </mc:Choice>
        <mc:Fallback>
          <p:sp>
            <p:nvSpPr>
              <p:cNvPr id="5" name="CuadroTexto 4">
                <a:extLst>
                  <a:ext uri="{FF2B5EF4-FFF2-40B4-BE49-F238E27FC236}">
                    <a16:creationId xmlns:a16="http://schemas.microsoft.com/office/drawing/2014/main" id="{CBF64D91-7385-47CA-AB76-E1451E3C18F8}"/>
                  </a:ext>
                </a:extLst>
              </p:cNvPr>
              <p:cNvSpPr txBox="1">
                <a:spLocks noRot="1" noChangeAspect="1" noMove="1" noResize="1" noEditPoints="1" noAdjustHandles="1" noChangeArrowheads="1" noChangeShapeType="1" noTextEdit="1"/>
              </p:cNvSpPr>
              <p:nvPr/>
            </p:nvSpPr>
            <p:spPr>
              <a:xfrm>
                <a:off x="6095998" y="1990748"/>
                <a:ext cx="1939570" cy="442493"/>
              </a:xfrm>
              <a:prstGeom prst="rect">
                <a:avLst/>
              </a:prstGeom>
              <a:blipFill>
                <a:blip r:embed="rId2"/>
                <a:stretch>
                  <a:fillRect r="-24214" b="-27778"/>
                </a:stretch>
              </a:blipFill>
            </p:spPr>
            <p:txBody>
              <a:bodyPr/>
              <a:lstStyle/>
              <a:p>
                <a:r>
                  <a:rPr lang="es-AR">
                    <a:noFill/>
                  </a:rPr>
                  <a:t> </a:t>
                </a:r>
              </a:p>
            </p:txBody>
          </p:sp>
        </mc:Fallback>
      </mc:AlternateContent>
      <p:sp>
        <p:nvSpPr>
          <p:cNvPr id="6" name="CuadroTexto 5">
            <a:extLst>
              <a:ext uri="{FF2B5EF4-FFF2-40B4-BE49-F238E27FC236}">
                <a16:creationId xmlns:a16="http://schemas.microsoft.com/office/drawing/2014/main" id="{77D7AE59-8869-43A2-8891-E69CA791BE57}"/>
              </a:ext>
            </a:extLst>
          </p:cNvPr>
          <p:cNvSpPr txBox="1"/>
          <p:nvPr/>
        </p:nvSpPr>
        <p:spPr>
          <a:xfrm>
            <a:off x="6095998" y="1329645"/>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1</a:t>
            </a:r>
          </a:p>
        </p:txBody>
      </p: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3D37DC22-2F2F-4F42-A516-14D1B43CF5AA}"/>
                  </a:ext>
                </a:extLst>
              </p:cNvPr>
              <p:cNvSpPr txBox="1"/>
              <p:nvPr/>
            </p:nvSpPr>
            <p:spPr>
              <a:xfrm>
                <a:off x="6201604" y="3607172"/>
                <a:ext cx="1939570"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𝑇</m:t>
                          </m:r>
                        </m:e>
                        <m:sub>
                          <m:r>
                            <a:rPr lang="es-AR" i="1">
                              <a:solidFill>
                                <a:srgbClr val="FFFFFF"/>
                              </a:solidFill>
                              <a:latin typeface="Cambria Math" panose="02040503050406030204" pitchFamily="18" charset="0"/>
                              <a:sym typeface="Quicksand"/>
                            </a:rPr>
                            <m:t>𝑈</m:t>
                          </m:r>
                        </m:sub>
                      </m:sSub>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i="1">
                              <a:solidFill>
                                <a:srgbClr val="FFFFFF"/>
                              </a:solidFill>
                              <a:latin typeface="Cambria Math" panose="02040503050406030204" pitchFamily="18" charset="0"/>
                              <a:ea typeface="Quicksand"/>
                              <a:cs typeface="Quicksand"/>
                              <a:sym typeface="Quicksand"/>
                            </a:rPr>
                            <m:t>1</m:t>
                          </m:r>
                        </m:num>
                        <m:den>
                          <m:r>
                            <a:rPr lang="es-AR">
                              <a:solidFill>
                                <a:srgbClr val="FFFFFF"/>
                              </a:solidFill>
                              <a:latin typeface="Cambria Math" panose="02040503050406030204" pitchFamily="18" charset="0"/>
                              <a:ea typeface="Quicksand"/>
                              <a:cs typeface="Quicksand"/>
                              <a:sym typeface="Quicksand"/>
                            </a:rPr>
                            <m:t>∆</m:t>
                          </m:r>
                          <m:r>
                            <a:rPr lang="es-AR">
                              <a:solidFill>
                                <a:srgbClr val="FFFFFF"/>
                              </a:solidFill>
                              <a:latin typeface="Cambria Math" panose="02040503050406030204" pitchFamily="18" charset="0"/>
                              <a:ea typeface="Quicksand"/>
                              <a:cs typeface="Quicksand"/>
                              <a:sym typeface="Quicksand"/>
                            </a:rPr>
                            <m:t>𝑓</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i="1">
                              <a:solidFill>
                                <a:srgbClr val="FFFFFF"/>
                              </a:solidFill>
                              <a:latin typeface="Cambria Math" panose="02040503050406030204" pitchFamily="18" charset="0"/>
                              <a:ea typeface="Quicksand"/>
                              <a:cs typeface="Quicksand"/>
                              <a:sym typeface="Quicksand"/>
                            </a:rPr>
                            <m:t>63</m:t>
                          </m:r>
                        </m:num>
                        <m:den>
                          <m:r>
                            <a:rPr lang="es-AR" b="0" i="1" smtClean="0">
                              <a:solidFill>
                                <a:srgbClr val="FFFFFF"/>
                              </a:solidFill>
                              <a:latin typeface="Cambria Math" panose="02040503050406030204" pitchFamily="18" charset="0"/>
                              <a:ea typeface="Quicksand"/>
                              <a:cs typeface="Quicksand"/>
                              <a:sym typeface="Quicksand"/>
                            </a:rPr>
                            <m:t>125</m:t>
                          </m:r>
                        </m:den>
                      </m:f>
                      <m:r>
                        <a:rPr lang="es-AR" b="0" i="1" smtClean="0">
                          <a:solidFill>
                            <a:srgbClr val="FFFFFF"/>
                          </a:solidFill>
                          <a:latin typeface="Cambria Math" panose="02040503050406030204" pitchFamily="18" charset="0"/>
                          <a:ea typeface="Quicksand"/>
                          <a:cs typeface="Quicksand"/>
                          <a:sym typeface="Quicksand"/>
                        </a:rPr>
                        <m:t>=504</m:t>
                      </m:r>
                      <m:r>
                        <a:rPr lang="es-AR" i="1">
                          <a:solidFill>
                            <a:srgbClr val="FFFFFF"/>
                          </a:solidFill>
                          <a:latin typeface="Cambria Math" panose="02040503050406030204" pitchFamily="18" charset="0"/>
                          <a:ea typeface="Cambria Math" panose="02040503050406030204" pitchFamily="18" charset="0"/>
                          <a:cs typeface="Quicksand"/>
                          <a:sym typeface="Quicksand"/>
                        </a:rPr>
                        <m:t>𝜇</m:t>
                      </m:r>
                      <m:r>
                        <a:rPr lang="es-AR" i="1">
                          <a:solidFill>
                            <a:srgbClr val="FFFFFF"/>
                          </a:solidFill>
                          <a:latin typeface="Cambria Math" panose="02040503050406030204" pitchFamily="18" charset="0"/>
                          <a:ea typeface="Cambria Math" panose="02040503050406030204" pitchFamily="18" charset="0"/>
                          <a:cs typeface="Quicksand"/>
                          <a:sym typeface="Quicksand"/>
                        </a:rPr>
                        <m:t>𝑠</m:t>
                      </m:r>
                    </m:oMath>
                  </m:oMathPara>
                </a14:m>
                <a:endParaRPr lang="es-AR" dirty="0">
                  <a:solidFill>
                    <a:srgbClr val="FFFFFF"/>
                  </a:solidFill>
                  <a:latin typeface="Quicksand"/>
                  <a:ea typeface="Quicksand"/>
                  <a:cs typeface="Quicksand"/>
                  <a:sym typeface="Quicksand"/>
                </a:endParaRPr>
              </a:p>
            </p:txBody>
          </p:sp>
        </mc:Choice>
        <mc:Fallback>
          <p:sp>
            <p:nvSpPr>
              <p:cNvPr id="7" name="CuadroTexto 6">
                <a:extLst>
                  <a:ext uri="{FF2B5EF4-FFF2-40B4-BE49-F238E27FC236}">
                    <a16:creationId xmlns:a16="http://schemas.microsoft.com/office/drawing/2014/main" id="{3D37DC22-2F2F-4F42-A516-14D1B43CF5AA}"/>
                  </a:ext>
                </a:extLst>
              </p:cNvPr>
              <p:cNvSpPr txBox="1">
                <a:spLocks noRot="1" noChangeAspect="1" noMove="1" noResize="1" noEditPoints="1" noAdjustHandles="1" noChangeArrowheads="1" noChangeShapeType="1" noTextEdit="1"/>
              </p:cNvSpPr>
              <p:nvPr/>
            </p:nvSpPr>
            <p:spPr>
              <a:xfrm>
                <a:off x="6201604" y="3607172"/>
                <a:ext cx="1939570" cy="442493"/>
              </a:xfrm>
              <a:prstGeom prst="rect">
                <a:avLst/>
              </a:prstGeom>
              <a:blipFill>
                <a:blip r:embed="rId3"/>
                <a:stretch>
                  <a:fillRect r="-24214" b="-29167"/>
                </a:stretch>
              </a:blipFill>
            </p:spPr>
            <p:txBody>
              <a:bodyPr/>
              <a:lstStyle/>
              <a:p>
                <a:r>
                  <a:rPr lang="es-AR">
                    <a:noFill/>
                  </a:rPr>
                  <a:t> </a:t>
                </a:r>
              </a:p>
            </p:txBody>
          </p:sp>
        </mc:Fallback>
      </mc:AlternateContent>
      <p:sp>
        <p:nvSpPr>
          <p:cNvPr id="8" name="CuadroTexto 7">
            <a:extLst>
              <a:ext uri="{FF2B5EF4-FFF2-40B4-BE49-F238E27FC236}">
                <a16:creationId xmlns:a16="http://schemas.microsoft.com/office/drawing/2014/main" id="{ADD923F7-5C64-4657-A8C2-F9CEAE7CD568}"/>
              </a:ext>
            </a:extLst>
          </p:cNvPr>
          <p:cNvSpPr txBox="1"/>
          <p:nvPr/>
        </p:nvSpPr>
        <p:spPr>
          <a:xfrm>
            <a:off x="6201604" y="2961108"/>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2</a:t>
            </a: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0D7FD1AD-815A-4584-9358-5CE0F22083F7}"/>
                  </a:ext>
                </a:extLst>
              </p:cNvPr>
              <p:cNvSpPr txBox="1"/>
              <p:nvPr/>
            </p:nvSpPr>
            <p:spPr>
              <a:xfrm>
                <a:off x="6151911" y="5411287"/>
                <a:ext cx="2038956"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rgbClr val="FFFFFF"/>
                              </a:solidFill>
                              <a:latin typeface="Cambria Math" panose="02040503050406030204" pitchFamily="18" charset="0"/>
                              <a:sym typeface="Quicksand"/>
                            </a:rPr>
                          </m:ctrlPr>
                        </m:sSubPr>
                        <m:e>
                          <m:r>
                            <a:rPr lang="es-AR" i="1">
                              <a:solidFill>
                                <a:srgbClr val="FFFFFF"/>
                              </a:solidFill>
                              <a:latin typeface="Cambria Math" panose="02040503050406030204" pitchFamily="18" charset="0"/>
                              <a:sym typeface="Quicksand"/>
                            </a:rPr>
                            <m:t>𝑇</m:t>
                          </m:r>
                        </m:e>
                        <m:sub>
                          <m:r>
                            <a:rPr lang="es-AR" i="1">
                              <a:solidFill>
                                <a:srgbClr val="FFFFFF"/>
                              </a:solidFill>
                              <a:latin typeface="Cambria Math" panose="02040503050406030204" pitchFamily="18" charset="0"/>
                              <a:sym typeface="Quicksand"/>
                            </a:rPr>
                            <m:t>𝑈</m:t>
                          </m:r>
                        </m:sub>
                      </m:sSub>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i="1">
                              <a:solidFill>
                                <a:srgbClr val="FFFFFF"/>
                              </a:solidFill>
                              <a:latin typeface="Cambria Math" panose="02040503050406030204" pitchFamily="18" charset="0"/>
                              <a:ea typeface="Quicksand"/>
                              <a:cs typeface="Quicksand"/>
                              <a:sym typeface="Quicksand"/>
                            </a:rPr>
                            <m:t>1</m:t>
                          </m:r>
                        </m:num>
                        <m:den>
                          <m:r>
                            <a:rPr lang="es-AR">
                              <a:solidFill>
                                <a:srgbClr val="FFFFFF"/>
                              </a:solidFill>
                              <a:latin typeface="Cambria Math" panose="02040503050406030204" pitchFamily="18" charset="0"/>
                              <a:ea typeface="Quicksand"/>
                              <a:cs typeface="Quicksand"/>
                              <a:sym typeface="Quicksand"/>
                            </a:rPr>
                            <m:t>∆</m:t>
                          </m:r>
                          <m:r>
                            <a:rPr lang="es-AR">
                              <a:solidFill>
                                <a:srgbClr val="FFFFFF"/>
                              </a:solidFill>
                              <a:latin typeface="Cambria Math" panose="02040503050406030204" pitchFamily="18" charset="0"/>
                              <a:ea typeface="Quicksand"/>
                              <a:cs typeface="Quicksand"/>
                              <a:sym typeface="Quicksand"/>
                            </a:rPr>
                            <m:t>𝑓</m:t>
                          </m:r>
                        </m:den>
                      </m:f>
                      <m:r>
                        <a:rPr lang="es-AR">
                          <a:solidFill>
                            <a:srgbClr val="FFFFFF"/>
                          </a:solidFill>
                          <a:latin typeface="Cambria Math" panose="02040503050406030204" pitchFamily="18" charset="0"/>
                          <a:ea typeface="Quicksand"/>
                          <a:cs typeface="Quicksand"/>
                          <a:sym typeface="Quicksand"/>
                        </a:rPr>
                        <m:t>=</m:t>
                      </m:r>
                      <m:f>
                        <m:fPr>
                          <m:ctrlPr>
                            <a:rPr lang="es-AR" i="1">
                              <a:solidFill>
                                <a:srgbClr val="FFFFFF"/>
                              </a:solidFill>
                              <a:latin typeface="Cambria Math" panose="02040503050406030204" pitchFamily="18" charset="0"/>
                              <a:ea typeface="Quicksand"/>
                              <a:cs typeface="Quicksand"/>
                              <a:sym typeface="Quicksand"/>
                            </a:rPr>
                          </m:ctrlPr>
                        </m:fPr>
                        <m:num>
                          <m:r>
                            <a:rPr lang="es-AR" b="0" i="1" smtClean="0">
                              <a:solidFill>
                                <a:srgbClr val="FFFFFF"/>
                              </a:solidFill>
                              <a:latin typeface="Cambria Math" panose="02040503050406030204" pitchFamily="18" charset="0"/>
                              <a:ea typeface="Quicksand"/>
                              <a:cs typeface="Quicksand"/>
                              <a:sym typeface="Quicksand"/>
                            </a:rPr>
                            <m:t>126</m:t>
                          </m:r>
                        </m:num>
                        <m:den>
                          <m:r>
                            <a:rPr lang="es-AR" b="0" i="1" smtClean="0">
                              <a:solidFill>
                                <a:srgbClr val="FFFFFF"/>
                              </a:solidFill>
                              <a:latin typeface="Cambria Math" panose="02040503050406030204" pitchFamily="18" charset="0"/>
                              <a:ea typeface="Quicksand"/>
                              <a:cs typeface="Quicksand"/>
                              <a:sym typeface="Quicksand"/>
                            </a:rPr>
                            <m:t>125</m:t>
                          </m:r>
                        </m:den>
                      </m:f>
                      <m:r>
                        <a:rPr lang="es-AR" b="0" i="1" smtClean="0">
                          <a:solidFill>
                            <a:srgbClr val="FFFFFF"/>
                          </a:solidFill>
                          <a:latin typeface="Cambria Math" panose="02040503050406030204" pitchFamily="18" charset="0"/>
                          <a:ea typeface="Quicksand"/>
                          <a:cs typeface="Quicksand"/>
                          <a:sym typeface="Quicksand"/>
                        </a:rPr>
                        <m:t>=1008</m:t>
                      </m:r>
                      <m:r>
                        <a:rPr lang="es-AR" i="1">
                          <a:solidFill>
                            <a:srgbClr val="FFFFFF"/>
                          </a:solidFill>
                          <a:latin typeface="Cambria Math" panose="02040503050406030204" pitchFamily="18" charset="0"/>
                          <a:ea typeface="Cambria Math" panose="02040503050406030204" pitchFamily="18" charset="0"/>
                          <a:cs typeface="Quicksand"/>
                          <a:sym typeface="Quicksand"/>
                        </a:rPr>
                        <m:t>𝜇</m:t>
                      </m:r>
                      <m:r>
                        <a:rPr lang="es-AR" i="1">
                          <a:solidFill>
                            <a:srgbClr val="FFFFFF"/>
                          </a:solidFill>
                          <a:latin typeface="Cambria Math" panose="02040503050406030204" pitchFamily="18" charset="0"/>
                          <a:ea typeface="Cambria Math" panose="02040503050406030204" pitchFamily="18" charset="0"/>
                          <a:cs typeface="Quicksand"/>
                          <a:sym typeface="Quicksand"/>
                        </a:rPr>
                        <m:t>𝑠</m:t>
                      </m:r>
                    </m:oMath>
                  </m:oMathPara>
                </a14:m>
                <a:endParaRPr lang="es-AR" dirty="0">
                  <a:solidFill>
                    <a:srgbClr val="FFFFFF"/>
                  </a:solidFill>
                  <a:latin typeface="Quicksand"/>
                  <a:ea typeface="Quicksand"/>
                  <a:cs typeface="Quicksand"/>
                  <a:sym typeface="Quicksand"/>
                </a:endParaRPr>
              </a:p>
            </p:txBody>
          </p:sp>
        </mc:Choice>
        <mc:Fallback>
          <p:sp>
            <p:nvSpPr>
              <p:cNvPr id="9" name="CuadroTexto 8">
                <a:extLst>
                  <a:ext uri="{FF2B5EF4-FFF2-40B4-BE49-F238E27FC236}">
                    <a16:creationId xmlns:a16="http://schemas.microsoft.com/office/drawing/2014/main" id="{0D7FD1AD-815A-4584-9358-5CE0F22083F7}"/>
                  </a:ext>
                </a:extLst>
              </p:cNvPr>
              <p:cNvSpPr txBox="1">
                <a:spLocks noRot="1" noChangeAspect="1" noMove="1" noResize="1" noEditPoints="1" noAdjustHandles="1" noChangeArrowheads="1" noChangeShapeType="1" noTextEdit="1"/>
              </p:cNvSpPr>
              <p:nvPr/>
            </p:nvSpPr>
            <p:spPr>
              <a:xfrm>
                <a:off x="6151911" y="5411287"/>
                <a:ext cx="2038956" cy="442493"/>
              </a:xfrm>
              <a:prstGeom prst="rect">
                <a:avLst/>
              </a:prstGeom>
              <a:blipFill>
                <a:blip r:embed="rId4"/>
                <a:stretch>
                  <a:fillRect r="-24179" b="-27778"/>
                </a:stretch>
              </a:blipFill>
            </p:spPr>
            <p:txBody>
              <a:bodyPr/>
              <a:lstStyle/>
              <a:p>
                <a:r>
                  <a:rPr lang="es-AR">
                    <a:noFill/>
                  </a:rPr>
                  <a:t> </a:t>
                </a:r>
              </a:p>
            </p:txBody>
          </p:sp>
        </mc:Fallback>
      </mc:AlternateContent>
      <p:sp>
        <p:nvSpPr>
          <p:cNvPr id="10" name="CuadroTexto 9">
            <a:extLst>
              <a:ext uri="{FF2B5EF4-FFF2-40B4-BE49-F238E27FC236}">
                <a16:creationId xmlns:a16="http://schemas.microsoft.com/office/drawing/2014/main" id="{F687D249-2E94-4D0B-AC93-A1356A31EA89}"/>
              </a:ext>
            </a:extLst>
          </p:cNvPr>
          <p:cNvSpPr txBox="1"/>
          <p:nvPr/>
        </p:nvSpPr>
        <p:spPr>
          <a:xfrm>
            <a:off x="6307210" y="4530421"/>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3</a:t>
            </a:r>
          </a:p>
        </p:txBody>
      </p:sp>
      <p:sp>
        <p:nvSpPr>
          <p:cNvPr id="3" name="Abrir llave 2">
            <a:extLst>
              <a:ext uri="{FF2B5EF4-FFF2-40B4-BE49-F238E27FC236}">
                <a16:creationId xmlns:a16="http://schemas.microsoft.com/office/drawing/2014/main" id="{1842D3E1-9BA4-457F-A993-81A71B2A2B19}"/>
              </a:ext>
            </a:extLst>
          </p:cNvPr>
          <p:cNvSpPr/>
          <p:nvPr/>
        </p:nvSpPr>
        <p:spPr>
          <a:xfrm>
            <a:off x="5413829" y="1329645"/>
            <a:ext cx="470962" cy="47373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922837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1001A2A-E26E-4096-AF04-721D4F7A9356}"/>
              </a:ext>
            </a:extLst>
          </p:cNvPr>
          <p:cNvSpPr txBox="1"/>
          <p:nvPr/>
        </p:nvSpPr>
        <p:spPr>
          <a:xfrm>
            <a:off x="571620" y="1859748"/>
            <a:ext cx="5307763" cy="1015663"/>
          </a:xfrm>
          <a:prstGeom prst="rect">
            <a:avLst/>
          </a:prstGeom>
          <a:noFill/>
        </p:spPr>
        <p:txBody>
          <a:bodyPr wrap="square" rtlCol="0">
            <a:spAutoFit/>
          </a:bodyPr>
          <a:lstStyle/>
          <a:p>
            <a:r>
              <a:rPr lang="es-AR" sz="2000" dirty="0">
                <a:solidFill>
                  <a:srgbClr val="FFFFFF"/>
                </a:solidFill>
                <a:latin typeface="Times New Roman" panose="02020603050405020304" pitchFamily="18" charset="0"/>
                <a:cs typeface="Times New Roman" panose="02020603050405020304" pitchFamily="18" charset="0"/>
              </a:rPr>
              <a:t>El tiempo de guarda se calcula mediante la relación </a:t>
            </a:r>
            <a:r>
              <a:rPr lang="el-GR" sz="2000" dirty="0">
                <a:solidFill>
                  <a:srgbClr val="FFFFFF"/>
                </a:solidFill>
                <a:latin typeface="Times New Roman" panose="02020603050405020304" pitchFamily="18" charset="0"/>
                <a:cs typeface="Times New Roman" panose="02020603050405020304" pitchFamily="18" charset="0"/>
              </a:rPr>
              <a:t>Δ</a:t>
            </a:r>
            <a:r>
              <a:rPr lang="es-AR" sz="2000" dirty="0">
                <a:solidFill>
                  <a:srgbClr val="FFFFFF"/>
                </a:solidFill>
                <a:latin typeface="Times New Roman" panose="02020603050405020304" pitchFamily="18" charset="0"/>
                <a:cs typeface="Times New Roman" panose="02020603050405020304" pitchFamily="18" charset="0"/>
              </a:rPr>
              <a:t>=TG/TU y esta puede ser:</a:t>
            </a:r>
            <a:r>
              <a:rPr lang="es-MX" sz="2000" dirty="0">
                <a:solidFill>
                  <a:srgbClr val="FFFFFF"/>
                </a:solidFill>
                <a:latin typeface="Times New Roman" panose="02020603050405020304" pitchFamily="18" charset="0"/>
                <a:cs typeface="Times New Roman" panose="02020603050405020304" pitchFamily="18" charset="0"/>
              </a:rPr>
              <a:t> 1/4, 1/8, 1/16 o 1/32</a:t>
            </a:r>
            <a:endParaRPr lang="es-AR" sz="20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95679FCD-95D7-42D6-8BC8-AFAAEA82BCB7}"/>
              </a:ext>
            </a:extLst>
          </p:cNvPr>
          <p:cNvSpPr txBox="1"/>
          <p:nvPr/>
        </p:nvSpPr>
        <p:spPr>
          <a:xfrm>
            <a:off x="571620" y="2854627"/>
            <a:ext cx="5307763" cy="1631216"/>
          </a:xfrm>
          <a:prstGeom prst="rect">
            <a:avLst/>
          </a:prstGeom>
          <a:noFill/>
        </p:spPr>
        <p:txBody>
          <a:bodyPr wrap="square">
            <a:spAutoFit/>
          </a:bodyPr>
          <a:lstStyle/>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El tiempo de símbolo se obtiene al sumar los dos tiempos calculados anteriormente. Y al multiplicar  este valor por la cantidad de símbolos OFDM por cuadro (S=204), obtendremos el tiempo de duración de cada cuadro</a:t>
            </a:r>
            <a:r>
              <a:rPr lang="es-AR" sz="1800" dirty="0">
                <a:solidFill>
                  <a:srgbClr val="FFFFFF"/>
                </a:solidFill>
              </a:rPr>
              <a:t>.</a:t>
            </a:r>
            <a:endParaRPr lang="es-MX" sz="1800" dirty="0">
              <a:solidFill>
                <a:srgbClr val="FFFFFF"/>
              </a:solidFill>
            </a:endParaRPr>
          </a:p>
        </p:txBody>
      </p:sp>
      <p:pic>
        <p:nvPicPr>
          <p:cNvPr id="3" name="Imagen 2">
            <a:extLst>
              <a:ext uri="{FF2B5EF4-FFF2-40B4-BE49-F238E27FC236}">
                <a16:creationId xmlns:a16="http://schemas.microsoft.com/office/drawing/2014/main" id="{4DB412B6-70DE-4FDE-99AF-AD1E35A48C71}"/>
              </a:ext>
            </a:extLst>
          </p:cNvPr>
          <p:cNvPicPr>
            <a:picLocks noChangeAspect="1"/>
          </p:cNvPicPr>
          <p:nvPr/>
        </p:nvPicPr>
        <p:blipFill>
          <a:blip r:embed="rId2"/>
          <a:stretch>
            <a:fillRect/>
          </a:stretch>
        </p:blipFill>
        <p:spPr>
          <a:xfrm>
            <a:off x="5884146" y="1922421"/>
            <a:ext cx="5495925" cy="3552825"/>
          </a:xfrm>
          <a:prstGeom prst="rect">
            <a:avLst/>
          </a:prstGeom>
        </p:spPr>
      </p:pic>
      <p:pic>
        <p:nvPicPr>
          <p:cNvPr id="13" name="Imagen 12">
            <a:extLst>
              <a:ext uri="{FF2B5EF4-FFF2-40B4-BE49-F238E27FC236}">
                <a16:creationId xmlns:a16="http://schemas.microsoft.com/office/drawing/2014/main" id="{AE9D2C7E-156D-46A1-BA98-F3EFC92B5C1A}"/>
              </a:ext>
            </a:extLst>
          </p:cNvPr>
          <p:cNvPicPr>
            <a:picLocks noChangeAspect="1"/>
          </p:cNvPicPr>
          <p:nvPr/>
        </p:nvPicPr>
        <p:blipFill>
          <a:blip r:embed="rId3"/>
          <a:stretch>
            <a:fillRect/>
          </a:stretch>
        </p:blipFill>
        <p:spPr>
          <a:xfrm>
            <a:off x="5879384" y="1590141"/>
            <a:ext cx="5505450" cy="333375"/>
          </a:xfrm>
          <a:prstGeom prst="rect">
            <a:avLst/>
          </a:prstGeom>
        </p:spPr>
      </p:pic>
    </p:spTree>
    <p:extLst>
      <p:ext uri="{BB962C8B-B14F-4D97-AF65-F5344CB8AC3E}">
        <p14:creationId xmlns:p14="http://schemas.microsoft.com/office/powerpoint/2010/main" val="385011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128F3-0EBD-4EE0-A88F-76293C1D0BA4}"/>
              </a:ext>
            </a:extLst>
          </p:cNvPr>
          <p:cNvSpPr>
            <a:spLocks noGrp="1"/>
          </p:cNvSpPr>
          <p:nvPr>
            <p:ph type="title"/>
          </p:nvPr>
        </p:nvSpPr>
        <p:spPr>
          <a:xfrm>
            <a:off x="875506" y="172790"/>
            <a:ext cx="10440987" cy="1478570"/>
          </a:xfrm>
        </p:spPr>
        <p:txBody>
          <a:bodyPr/>
          <a:lstStyle/>
          <a:p>
            <a:r>
              <a:rPr lang="es-ES" dirty="0"/>
              <a:t>Parámetros de la señal de transmisión- Tabla 3</a:t>
            </a:r>
            <a:endParaRPr lang="es-AR" dirty="0"/>
          </a:p>
        </p:txBody>
      </p:sp>
      <p:pic>
        <p:nvPicPr>
          <p:cNvPr id="4" name="Imagen 3" descr="Imagen que contiene texto&#10;&#10;Descripción generada automáticamente">
            <a:extLst>
              <a:ext uri="{FF2B5EF4-FFF2-40B4-BE49-F238E27FC236}">
                <a16:creationId xmlns:a16="http://schemas.microsoft.com/office/drawing/2014/main" id="{AEAFF43F-EC60-4479-BD04-1CB06F7C5BA6}"/>
              </a:ext>
            </a:extLst>
          </p:cNvPr>
          <p:cNvPicPr>
            <a:picLocks noChangeAspect="1"/>
          </p:cNvPicPr>
          <p:nvPr/>
        </p:nvPicPr>
        <p:blipFill>
          <a:blip r:embed="rId2"/>
          <a:stretch>
            <a:fillRect/>
          </a:stretch>
        </p:blipFill>
        <p:spPr>
          <a:xfrm>
            <a:off x="4211449" y="1310640"/>
            <a:ext cx="3769099" cy="5143500"/>
          </a:xfrm>
          <a:prstGeom prst="rect">
            <a:avLst/>
          </a:prstGeom>
        </p:spPr>
      </p:pic>
    </p:spTree>
    <p:extLst>
      <p:ext uri="{BB962C8B-B14F-4D97-AF65-F5344CB8AC3E}">
        <p14:creationId xmlns:p14="http://schemas.microsoft.com/office/powerpoint/2010/main" val="3210691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D2C22-3BA1-4B26-A2E1-051D82D223C8}"/>
              </a:ext>
            </a:extLst>
          </p:cNvPr>
          <p:cNvSpPr>
            <a:spLocks noGrp="1"/>
          </p:cNvSpPr>
          <p:nvPr>
            <p:ph type="title"/>
          </p:nvPr>
        </p:nvSpPr>
        <p:spPr>
          <a:xfrm>
            <a:off x="4834426" y="57247"/>
            <a:ext cx="2523148" cy="1015198"/>
          </a:xfrm>
        </p:spPr>
        <p:txBody>
          <a:bodyPr/>
          <a:lstStyle/>
          <a:p>
            <a:r>
              <a:rPr lang="es-ES" dirty="0"/>
              <a:t>DEDUCCION</a:t>
            </a:r>
            <a:endParaRPr lang="es-AR" dirty="0"/>
          </a:p>
        </p:txBody>
      </p:sp>
      <p:sp>
        <p:nvSpPr>
          <p:cNvPr id="4" name="Google Shape;137;p20">
            <a:extLst>
              <a:ext uri="{FF2B5EF4-FFF2-40B4-BE49-F238E27FC236}">
                <a16:creationId xmlns:a16="http://schemas.microsoft.com/office/drawing/2014/main" id="{F698A778-F16A-4BA8-85FE-8C152EE9E7F7}"/>
              </a:ext>
            </a:extLst>
          </p:cNvPr>
          <p:cNvSpPr txBox="1">
            <a:spLocks/>
          </p:cNvSpPr>
          <p:nvPr/>
        </p:nvSpPr>
        <p:spPr>
          <a:xfrm>
            <a:off x="382141" y="2677870"/>
            <a:ext cx="2252322" cy="100486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AR" sz="2000" dirty="0">
                <a:solidFill>
                  <a:srgbClr val="FFFFFF"/>
                </a:solidFill>
                <a:latin typeface="Times New Roman" panose="02020603050405020304" pitchFamily="18" charset="0"/>
                <a:cs typeface="Times New Roman" panose="02020603050405020304" pitchFamily="18" charset="0"/>
              </a:rPr>
              <a:t>El ancho de banda para cada modo es</a:t>
            </a:r>
            <a:r>
              <a:rPr lang="es-AR" sz="1400" dirty="0">
                <a:solidFill>
                  <a:srgbClr val="FFFFFF"/>
                </a:solidFill>
              </a:rPr>
              <a:t>:</a:t>
            </a:r>
            <a:endParaRPr lang="es-MX" sz="1400" dirty="0">
              <a:solidFill>
                <a:srgbClr val="FFFFFF"/>
              </a:solidFill>
            </a:endParaRPr>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1592DF0D-151A-4305-8C66-E35BB4F5FB2E}"/>
                  </a:ext>
                </a:extLst>
              </p:cNvPr>
              <p:cNvSpPr txBox="1"/>
              <p:nvPr/>
            </p:nvSpPr>
            <p:spPr>
              <a:xfrm>
                <a:off x="3585030" y="1775757"/>
                <a:ext cx="8201156"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AR" sz="2000">
                          <a:solidFill>
                            <a:srgbClr val="FFFFFF"/>
                          </a:solidFill>
                          <a:latin typeface="Times New Roman" panose="02020603050405020304" pitchFamily="18" charset="0"/>
                          <a:cs typeface="Times New Roman" panose="02020603050405020304" pitchFamily="18" charset="0"/>
                          <a:sym typeface="Quicksand"/>
                        </a:rPr>
                        <m:t>BW</m:t>
                      </m:r>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𝐿</m:t>
                      </m:r>
                      <m:r>
                        <a:rPr lang="es-AR" sz="2000">
                          <a:solidFill>
                            <a:srgbClr val="FFFFFF"/>
                          </a:solidFill>
                          <a:latin typeface="Times New Roman" panose="02020603050405020304" pitchFamily="18" charset="0"/>
                          <a:cs typeface="Times New Roman" panose="02020603050405020304" pitchFamily="18" charset="0"/>
                          <a:sym typeface="Quicksand"/>
                        </a:rPr>
                        <m:t> ∆</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=1405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250</m:t>
                          </m:r>
                        </m:num>
                        <m:den>
                          <m:r>
                            <a:rPr lang="es-AR" sz="2000">
                              <a:solidFill>
                                <a:srgbClr val="FFFFFF"/>
                              </a:solidFill>
                              <a:latin typeface="Times New Roman" panose="02020603050405020304" pitchFamily="18" charset="0"/>
                              <a:cs typeface="Times New Roman" panose="02020603050405020304" pitchFamily="18" charset="0"/>
                              <a:sym typeface="Quicksand"/>
                            </a:rPr>
                            <m:t>63</m:t>
                          </m:r>
                        </m:den>
                      </m:f>
                      <m:r>
                        <a:rPr lang="es-AR" sz="2000">
                          <a:solidFill>
                            <a:srgbClr val="FFFFFF"/>
                          </a:solidFill>
                          <a:latin typeface="Times New Roman" panose="02020603050405020304" pitchFamily="18" charset="0"/>
                          <a:cs typeface="Times New Roman" panose="02020603050405020304" pitchFamily="18" charset="0"/>
                          <a:sym typeface="Quicksand"/>
                        </a:rPr>
                        <m:t>=</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𝑁</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 </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𝐵𝑊</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=13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3000</m:t>
                          </m:r>
                        </m:num>
                        <m:den>
                          <m:r>
                            <a:rPr lang="es-AR" sz="2000">
                              <a:solidFill>
                                <a:srgbClr val="FFFFFF"/>
                              </a:solidFill>
                              <a:latin typeface="Times New Roman" panose="02020603050405020304" pitchFamily="18" charset="0"/>
                              <a:cs typeface="Times New Roman" panose="02020603050405020304" pitchFamily="18" charset="0"/>
                              <a:sym typeface="Quicksand"/>
                            </a:rPr>
                            <m:t>7</m:t>
                          </m:r>
                        </m:den>
                      </m:f>
                      <m:r>
                        <a:rPr lang="es-AR" sz="2000">
                          <a:solidFill>
                            <a:srgbClr val="FFFFFF"/>
                          </a:solidFill>
                          <a:latin typeface="Times New Roman" panose="02020603050405020304" pitchFamily="18" charset="0"/>
                          <a:cs typeface="Times New Roman" panose="02020603050405020304" pitchFamily="18" charset="0"/>
                          <a:sym typeface="Quicksand"/>
                        </a:rPr>
                        <m:t>+</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250</m:t>
                          </m:r>
                        </m:num>
                        <m:den>
                          <m:r>
                            <a:rPr lang="es-AR" sz="2000">
                              <a:solidFill>
                                <a:srgbClr val="FFFFFF"/>
                              </a:solidFill>
                              <a:latin typeface="Times New Roman" panose="02020603050405020304" pitchFamily="18" charset="0"/>
                              <a:cs typeface="Times New Roman" panose="02020603050405020304" pitchFamily="18" charset="0"/>
                              <a:sym typeface="Quicksand"/>
                            </a:rPr>
                            <m:t>63</m:t>
                          </m:r>
                        </m:den>
                      </m:f>
                      <m:r>
                        <a:rPr lang="es-AR" sz="2000">
                          <a:solidFill>
                            <a:srgbClr val="FFFFFF"/>
                          </a:solidFill>
                          <a:latin typeface="Times New Roman" panose="02020603050405020304" pitchFamily="18" charset="0"/>
                          <a:cs typeface="Times New Roman" panose="02020603050405020304" pitchFamily="18" charset="0"/>
                          <a:sym typeface="Quicksand"/>
                        </a:rPr>
                        <m:t>=5,575</m:t>
                      </m:r>
                      <m:r>
                        <a:rPr lang="es-AR" sz="2000">
                          <a:solidFill>
                            <a:srgbClr val="FFFFFF"/>
                          </a:solidFill>
                          <a:latin typeface="Times New Roman" panose="02020603050405020304" pitchFamily="18" charset="0"/>
                          <a:cs typeface="Times New Roman" panose="02020603050405020304" pitchFamily="18" charset="0"/>
                          <a:sym typeface="Quicksand"/>
                        </a:rPr>
                        <m:t>𝑀𝐻𝑧</m:t>
                      </m:r>
                    </m:oMath>
                  </m:oMathPara>
                </a14:m>
                <a:endParaRPr lang="es-AR" sz="2000" dirty="0">
                  <a:solidFill>
                    <a:srgbClr val="FFFFFF"/>
                  </a:solidFill>
                  <a:latin typeface="Times New Roman" panose="02020603050405020304" pitchFamily="18" charset="0"/>
                  <a:cs typeface="Times New Roman" panose="02020603050405020304" pitchFamily="18" charset="0"/>
                  <a:sym typeface="Quicksand"/>
                </a:endParaRPr>
              </a:p>
            </p:txBody>
          </p:sp>
        </mc:Choice>
        <mc:Fallback>
          <p:sp>
            <p:nvSpPr>
              <p:cNvPr id="5" name="CuadroTexto 4">
                <a:extLst>
                  <a:ext uri="{FF2B5EF4-FFF2-40B4-BE49-F238E27FC236}">
                    <a16:creationId xmlns:a16="http://schemas.microsoft.com/office/drawing/2014/main" id="{1592DF0D-151A-4305-8C66-E35BB4F5FB2E}"/>
                  </a:ext>
                </a:extLst>
              </p:cNvPr>
              <p:cNvSpPr txBox="1">
                <a:spLocks noRot="1" noChangeAspect="1" noMove="1" noResize="1" noEditPoints="1" noAdjustHandles="1" noChangeArrowheads="1" noChangeShapeType="1" noTextEdit="1"/>
              </p:cNvSpPr>
              <p:nvPr/>
            </p:nvSpPr>
            <p:spPr>
              <a:xfrm>
                <a:off x="3585030" y="1775757"/>
                <a:ext cx="8201156" cy="584519"/>
              </a:xfrm>
              <a:prstGeom prst="rect">
                <a:avLst/>
              </a:prstGeom>
              <a:blipFill>
                <a:blip r:embed="rId2"/>
                <a:stretch>
                  <a:fillRect/>
                </a:stretch>
              </a:blipFill>
            </p:spPr>
            <p:txBody>
              <a:bodyPr/>
              <a:lstStyle/>
              <a:p>
                <a:r>
                  <a:rPr lang="es-AR">
                    <a:noFill/>
                  </a:rPr>
                  <a:t> </a:t>
                </a:r>
              </a:p>
            </p:txBody>
          </p:sp>
        </mc:Fallback>
      </mc:AlternateContent>
      <p:sp>
        <p:nvSpPr>
          <p:cNvPr id="6" name="CuadroTexto 5">
            <a:extLst>
              <a:ext uri="{FF2B5EF4-FFF2-40B4-BE49-F238E27FC236}">
                <a16:creationId xmlns:a16="http://schemas.microsoft.com/office/drawing/2014/main" id="{79723A9C-5E77-479C-8EF5-27A5FDBC4907}"/>
              </a:ext>
            </a:extLst>
          </p:cNvPr>
          <p:cNvSpPr txBox="1"/>
          <p:nvPr/>
        </p:nvSpPr>
        <p:spPr>
          <a:xfrm>
            <a:off x="3585030" y="1248153"/>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1</a:t>
            </a:r>
          </a:p>
        </p:txBody>
      </p: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436B7FAA-5C41-4A8C-B628-775B5083A8E2}"/>
                  </a:ext>
                </a:extLst>
              </p:cNvPr>
              <p:cNvSpPr txBox="1"/>
              <p:nvPr/>
            </p:nvSpPr>
            <p:spPr>
              <a:xfrm>
                <a:off x="3608703" y="3053943"/>
                <a:ext cx="8201156"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AR" sz="2000">
                          <a:solidFill>
                            <a:srgbClr val="FFFFFF"/>
                          </a:solidFill>
                          <a:latin typeface="Times New Roman" panose="02020603050405020304" pitchFamily="18" charset="0"/>
                          <a:cs typeface="Times New Roman" panose="02020603050405020304" pitchFamily="18" charset="0"/>
                          <a:sym typeface="Quicksand"/>
                        </a:rPr>
                        <m:t>BW</m:t>
                      </m:r>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𝐿</m:t>
                      </m:r>
                      <m:r>
                        <a:rPr lang="es-AR" sz="2000">
                          <a:solidFill>
                            <a:srgbClr val="FFFFFF"/>
                          </a:solidFill>
                          <a:latin typeface="Times New Roman" panose="02020603050405020304" pitchFamily="18" charset="0"/>
                          <a:cs typeface="Times New Roman" panose="02020603050405020304" pitchFamily="18" charset="0"/>
                          <a:sym typeface="Quicksand"/>
                        </a:rPr>
                        <m:t> ∆</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=2809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125</m:t>
                          </m:r>
                        </m:num>
                        <m:den>
                          <m:r>
                            <a:rPr lang="es-AR" sz="2000">
                              <a:solidFill>
                                <a:srgbClr val="FFFFFF"/>
                              </a:solidFill>
                              <a:latin typeface="Times New Roman" panose="02020603050405020304" pitchFamily="18" charset="0"/>
                              <a:cs typeface="Times New Roman" panose="02020603050405020304" pitchFamily="18" charset="0"/>
                              <a:sym typeface="Quicksand"/>
                            </a:rPr>
                            <m:t>63</m:t>
                          </m:r>
                        </m:den>
                      </m:f>
                      <m:r>
                        <a:rPr lang="es-AR" sz="2000">
                          <a:solidFill>
                            <a:srgbClr val="FFFFFF"/>
                          </a:solidFill>
                          <a:latin typeface="Times New Roman" panose="02020603050405020304" pitchFamily="18" charset="0"/>
                          <a:cs typeface="Times New Roman" panose="02020603050405020304" pitchFamily="18" charset="0"/>
                          <a:sym typeface="Quicksand"/>
                        </a:rPr>
                        <m:t>=</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𝑁</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 </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𝐵𝑊</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=13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3000</m:t>
                          </m:r>
                        </m:num>
                        <m:den>
                          <m:r>
                            <a:rPr lang="es-AR" sz="2000">
                              <a:solidFill>
                                <a:srgbClr val="FFFFFF"/>
                              </a:solidFill>
                              <a:latin typeface="Times New Roman" panose="02020603050405020304" pitchFamily="18" charset="0"/>
                              <a:cs typeface="Times New Roman" panose="02020603050405020304" pitchFamily="18" charset="0"/>
                              <a:sym typeface="Quicksand"/>
                            </a:rPr>
                            <m:t>7</m:t>
                          </m:r>
                        </m:den>
                      </m:f>
                      <m:r>
                        <a:rPr lang="es-AR" sz="2000">
                          <a:solidFill>
                            <a:srgbClr val="FFFFFF"/>
                          </a:solidFill>
                          <a:latin typeface="Times New Roman" panose="02020603050405020304" pitchFamily="18" charset="0"/>
                          <a:cs typeface="Times New Roman" panose="02020603050405020304" pitchFamily="18" charset="0"/>
                          <a:sym typeface="Quicksand"/>
                        </a:rPr>
                        <m:t>+</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125</m:t>
                          </m:r>
                        </m:num>
                        <m:den>
                          <m:r>
                            <a:rPr lang="es-AR" sz="2000">
                              <a:solidFill>
                                <a:srgbClr val="FFFFFF"/>
                              </a:solidFill>
                              <a:latin typeface="Times New Roman" panose="02020603050405020304" pitchFamily="18" charset="0"/>
                              <a:cs typeface="Times New Roman" panose="02020603050405020304" pitchFamily="18" charset="0"/>
                              <a:sym typeface="Quicksand"/>
                            </a:rPr>
                            <m:t>63</m:t>
                          </m:r>
                        </m:den>
                      </m:f>
                      <m:r>
                        <a:rPr lang="es-AR" sz="2000">
                          <a:solidFill>
                            <a:srgbClr val="FFFFFF"/>
                          </a:solidFill>
                          <a:latin typeface="Times New Roman" panose="02020603050405020304" pitchFamily="18" charset="0"/>
                          <a:cs typeface="Times New Roman" panose="02020603050405020304" pitchFamily="18" charset="0"/>
                          <a:sym typeface="Quicksand"/>
                        </a:rPr>
                        <m:t>=5,573</m:t>
                      </m:r>
                      <m:r>
                        <a:rPr lang="es-AR" sz="2000">
                          <a:solidFill>
                            <a:srgbClr val="FFFFFF"/>
                          </a:solidFill>
                          <a:latin typeface="Times New Roman" panose="02020603050405020304" pitchFamily="18" charset="0"/>
                          <a:cs typeface="Times New Roman" panose="02020603050405020304" pitchFamily="18" charset="0"/>
                          <a:sym typeface="Quicksand"/>
                        </a:rPr>
                        <m:t>𝑀𝐻𝑧</m:t>
                      </m:r>
                    </m:oMath>
                  </m:oMathPara>
                </a14:m>
                <a:endParaRPr lang="es-AR" sz="2000" dirty="0">
                  <a:solidFill>
                    <a:srgbClr val="FFFFFF"/>
                  </a:solidFill>
                  <a:latin typeface="Times New Roman" panose="02020603050405020304" pitchFamily="18" charset="0"/>
                  <a:cs typeface="Times New Roman" panose="02020603050405020304" pitchFamily="18" charset="0"/>
                  <a:sym typeface="Quicksand"/>
                </a:endParaRPr>
              </a:p>
            </p:txBody>
          </p:sp>
        </mc:Choice>
        <mc:Fallback>
          <p:sp>
            <p:nvSpPr>
              <p:cNvPr id="7" name="CuadroTexto 6">
                <a:extLst>
                  <a:ext uri="{FF2B5EF4-FFF2-40B4-BE49-F238E27FC236}">
                    <a16:creationId xmlns:a16="http://schemas.microsoft.com/office/drawing/2014/main" id="{436B7FAA-5C41-4A8C-B628-775B5083A8E2}"/>
                  </a:ext>
                </a:extLst>
              </p:cNvPr>
              <p:cNvSpPr txBox="1">
                <a:spLocks noRot="1" noChangeAspect="1" noMove="1" noResize="1" noEditPoints="1" noAdjustHandles="1" noChangeArrowheads="1" noChangeShapeType="1" noTextEdit="1"/>
              </p:cNvSpPr>
              <p:nvPr/>
            </p:nvSpPr>
            <p:spPr>
              <a:xfrm>
                <a:off x="3608703" y="3053943"/>
                <a:ext cx="8201156" cy="584519"/>
              </a:xfrm>
              <a:prstGeom prst="rect">
                <a:avLst/>
              </a:prstGeom>
              <a:blipFill>
                <a:blip r:embed="rId3"/>
                <a:stretch>
                  <a:fillRect/>
                </a:stretch>
              </a:blipFill>
            </p:spPr>
            <p:txBody>
              <a:bodyPr/>
              <a:lstStyle/>
              <a:p>
                <a:r>
                  <a:rPr lang="es-AR">
                    <a:noFill/>
                  </a:rPr>
                  <a:t> </a:t>
                </a:r>
              </a:p>
            </p:txBody>
          </p:sp>
        </mc:Fallback>
      </mc:AlternateContent>
      <p:sp>
        <p:nvSpPr>
          <p:cNvPr id="8" name="CuadroTexto 7">
            <a:extLst>
              <a:ext uri="{FF2B5EF4-FFF2-40B4-BE49-F238E27FC236}">
                <a16:creationId xmlns:a16="http://schemas.microsoft.com/office/drawing/2014/main" id="{AF75634F-0522-4B8F-94C4-84013BD36E04}"/>
              </a:ext>
            </a:extLst>
          </p:cNvPr>
          <p:cNvSpPr txBox="1"/>
          <p:nvPr/>
        </p:nvSpPr>
        <p:spPr>
          <a:xfrm>
            <a:off x="3585030" y="2511954"/>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2</a:t>
            </a: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87B345AB-3CA5-44E5-8270-E98F3C4B3573}"/>
                  </a:ext>
                </a:extLst>
              </p:cNvPr>
              <p:cNvSpPr txBox="1"/>
              <p:nvPr/>
            </p:nvSpPr>
            <p:spPr>
              <a:xfrm>
                <a:off x="3608703" y="4527928"/>
                <a:ext cx="8201156"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AR" sz="2000">
                          <a:solidFill>
                            <a:srgbClr val="FFFFFF"/>
                          </a:solidFill>
                          <a:latin typeface="Times New Roman" panose="02020603050405020304" pitchFamily="18" charset="0"/>
                          <a:cs typeface="Times New Roman" panose="02020603050405020304" pitchFamily="18" charset="0"/>
                          <a:sym typeface="Quicksand"/>
                        </a:rPr>
                        <m:t>BW</m:t>
                      </m:r>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𝐿</m:t>
                      </m:r>
                      <m:r>
                        <a:rPr lang="es-AR" sz="2000">
                          <a:solidFill>
                            <a:srgbClr val="FFFFFF"/>
                          </a:solidFill>
                          <a:latin typeface="Times New Roman" panose="02020603050405020304" pitchFamily="18" charset="0"/>
                          <a:cs typeface="Times New Roman" panose="02020603050405020304" pitchFamily="18" charset="0"/>
                          <a:sym typeface="Quicksand"/>
                        </a:rPr>
                        <m:t> ∆</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=5617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125</m:t>
                          </m:r>
                        </m:num>
                        <m:den>
                          <m:r>
                            <a:rPr lang="es-AR" sz="2000">
                              <a:solidFill>
                                <a:srgbClr val="FFFFFF"/>
                              </a:solidFill>
                              <a:latin typeface="Times New Roman" panose="02020603050405020304" pitchFamily="18" charset="0"/>
                              <a:cs typeface="Times New Roman" panose="02020603050405020304" pitchFamily="18" charset="0"/>
                              <a:sym typeface="Quicksand"/>
                            </a:rPr>
                            <m:t>126</m:t>
                          </m:r>
                        </m:den>
                      </m:f>
                      <m:r>
                        <a:rPr lang="es-AR" sz="2000">
                          <a:solidFill>
                            <a:srgbClr val="FFFFFF"/>
                          </a:solidFill>
                          <a:latin typeface="Times New Roman" panose="02020603050405020304" pitchFamily="18" charset="0"/>
                          <a:cs typeface="Times New Roman" panose="02020603050405020304" pitchFamily="18" charset="0"/>
                          <a:sym typeface="Quicksand"/>
                        </a:rPr>
                        <m:t>=</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𝑁</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 </m:t>
                      </m:r>
                      <m:sSub>
                        <m:sSubPr>
                          <m:ctrlPr>
                            <a:rPr lang="es-AR" sz="2000">
                              <a:solidFill>
                                <a:srgbClr val="FFFFFF"/>
                              </a:solidFill>
                              <a:latin typeface="Times New Roman" panose="02020603050405020304" pitchFamily="18" charset="0"/>
                              <a:cs typeface="Times New Roman" panose="02020603050405020304" pitchFamily="18" charset="0"/>
                              <a:sym typeface="Quicksand"/>
                            </a:rPr>
                          </m:ctrlPr>
                        </m:sSubPr>
                        <m:e>
                          <m:r>
                            <a:rPr lang="es-AR" sz="2000">
                              <a:solidFill>
                                <a:srgbClr val="FFFFFF"/>
                              </a:solidFill>
                              <a:latin typeface="Times New Roman" panose="02020603050405020304" pitchFamily="18" charset="0"/>
                              <a:cs typeface="Times New Roman" panose="02020603050405020304" pitchFamily="18" charset="0"/>
                              <a:sym typeface="Quicksand"/>
                            </a:rPr>
                            <m:t>𝐵𝑊</m:t>
                          </m:r>
                        </m:e>
                        <m:sub>
                          <m:r>
                            <a:rPr lang="es-AR" sz="2000">
                              <a:solidFill>
                                <a:srgbClr val="FFFFFF"/>
                              </a:solidFill>
                              <a:latin typeface="Times New Roman" panose="02020603050405020304" pitchFamily="18" charset="0"/>
                              <a:cs typeface="Times New Roman" panose="02020603050405020304" pitchFamily="18" charset="0"/>
                              <a:sym typeface="Quicksand"/>
                            </a:rPr>
                            <m:t>𝑆</m:t>
                          </m:r>
                        </m:sub>
                      </m:sSub>
                      <m:r>
                        <a:rPr lang="es-AR" sz="2000">
                          <a:solidFill>
                            <a:srgbClr val="FFFFFF"/>
                          </a:solidFill>
                          <a:latin typeface="Times New Roman" panose="02020603050405020304" pitchFamily="18" charset="0"/>
                          <a:cs typeface="Times New Roman" panose="02020603050405020304" pitchFamily="18" charset="0"/>
                          <a:sym typeface="Quicksand"/>
                        </a:rPr>
                        <m:t>+∆</m:t>
                      </m:r>
                      <m:r>
                        <a:rPr lang="es-AR" sz="2000">
                          <a:solidFill>
                            <a:srgbClr val="FFFFFF"/>
                          </a:solidFill>
                          <a:latin typeface="Times New Roman" panose="02020603050405020304" pitchFamily="18" charset="0"/>
                          <a:cs typeface="Times New Roman" panose="02020603050405020304" pitchFamily="18" charset="0"/>
                          <a:sym typeface="Quicksand"/>
                        </a:rPr>
                        <m:t>𝑓</m:t>
                      </m:r>
                      <m:r>
                        <a:rPr lang="es-AR" sz="2000">
                          <a:solidFill>
                            <a:srgbClr val="FFFFFF"/>
                          </a:solidFill>
                          <a:latin typeface="Times New Roman" panose="02020603050405020304" pitchFamily="18" charset="0"/>
                          <a:cs typeface="Times New Roman" panose="02020603050405020304" pitchFamily="18" charset="0"/>
                          <a:sym typeface="Quicksand"/>
                        </a:rPr>
                        <m:t>=13 </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3000</m:t>
                          </m:r>
                        </m:num>
                        <m:den>
                          <m:r>
                            <a:rPr lang="es-AR" sz="2000">
                              <a:solidFill>
                                <a:srgbClr val="FFFFFF"/>
                              </a:solidFill>
                              <a:latin typeface="Times New Roman" panose="02020603050405020304" pitchFamily="18" charset="0"/>
                              <a:cs typeface="Times New Roman" panose="02020603050405020304" pitchFamily="18" charset="0"/>
                              <a:sym typeface="Quicksand"/>
                            </a:rPr>
                            <m:t>7</m:t>
                          </m:r>
                        </m:den>
                      </m:f>
                      <m:r>
                        <a:rPr lang="es-AR" sz="2000">
                          <a:solidFill>
                            <a:srgbClr val="FFFFFF"/>
                          </a:solidFill>
                          <a:latin typeface="Times New Roman" panose="02020603050405020304" pitchFamily="18" charset="0"/>
                          <a:cs typeface="Times New Roman" panose="02020603050405020304" pitchFamily="18" charset="0"/>
                          <a:sym typeface="Quicksand"/>
                        </a:rPr>
                        <m:t>+</m:t>
                      </m:r>
                      <m:f>
                        <m:fPr>
                          <m:ctrlPr>
                            <a:rPr lang="es-AR" sz="2000">
                              <a:solidFill>
                                <a:srgbClr val="FFFFFF"/>
                              </a:solidFill>
                              <a:latin typeface="Times New Roman" panose="02020603050405020304" pitchFamily="18" charset="0"/>
                              <a:cs typeface="Times New Roman" panose="02020603050405020304" pitchFamily="18" charset="0"/>
                              <a:sym typeface="Quicksand"/>
                            </a:rPr>
                          </m:ctrlPr>
                        </m:fPr>
                        <m:num>
                          <m:r>
                            <a:rPr lang="es-AR" sz="2000">
                              <a:solidFill>
                                <a:srgbClr val="FFFFFF"/>
                              </a:solidFill>
                              <a:latin typeface="Times New Roman" panose="02020603050405020304" pitchFamily="18" charset="0"/>
                              <a:cs typeface="Times New Roman" panose="02020603050405020304" pitchFamily="18" charset="0"/>
                              <a:sym typeface="Quicksand"/>
                            </a:rPr>
                            <m:t>125</m:t>
                          </m:r>
                        </m:num>
                        <m:den>
                          <m:r>
                            <a:rPr lang="es-AR" sz="2000">
                              <a:solidFill>
                                <a:srgbClr val="FFFFFF"/>
                              </a:solidFill>
                              <a:latin typeface="Times New Roman" panose="02020603050405020304" pitchFamily="18" charset="0"/>
                              <a:cs typeface="Times New Roman" panose="02020603050405020304" pitchFamily="18" charset="0"/>
                              <a:sym typeface="Quicksand"/>
                            </a:rPr>
                            <m:t>126</m:t>
                          </m:r>
                        </m:den>
                      </m:f>
                      <m:r>
                        <a:rPr lang="es-AR" sz="2000">
                          <a:solidFill>
                            <a:srgbClr val="FFFFFF"/>
                          </a:solidFill>
                          <a:latin typeface="Times New Roman" panose="02020603050405020304" pitchFamily="18" charset="0"/>
                          <a:cs typeface="Times New Roman" panose="02020603050405020304" pitchFamily="18" charset="0"/>
                          <a:sym typeface="Quicksand"/>
                        </a:rPr>
                        <m:t>=5,572</m:t>
                      </m:r>
                      <m:r>
                        <a:rPr lang="es-AR" sz="2000">
                          <a:solidFill>
                            <a:srgbClr val="FFFFFF"/>
                          </a:solidFill>
                          <a:latin typeface="Times New Roman" panose="02020603050405020304" pitchFamily="18" charset="0"/>
                          <a:cs typeface="Times New Roman" panose="02020603050405020304" pitchFamily="18" charset="0"/>
                          <a:sym typeface="Quicksand"/>
                        </a:rPr>
                        <m:t>𝑀𝐻𝑧</m:t>
                      </m:r>
                    </m:oMath>
                  </m:oMathPara>
                </a14:m>
                <a:endParaRPr lang="es-AR" sz="2000" dirty="0">
                  <a:solidFill>
                    <a:srgbClr val="FFFFFF"/>
                  </a:solidFill>
                  <a:latin typeface="Times New Roman" panose="02020603050405020304" pitchFamily="18" charset="0"/>
                  <a:cs typeface="Times New Roman" panose="02020603050405020304" pitchFamily="18" charset="0"/>
                  <a:sym typeface="Quicksand"/>
                </a:endParaRPr>
              </a:p>
            </p:txBody>
          </p:sp>
        </mc:Choice>
        <mc:Fallback>
          <p:sp>
            <p:nvSpPr>
              <p:cNvPr id="9" name="CuadroTexto 8">
                <a:extLst>
                  <a:ext uri="{FF2B5EF4-FFF2-40B4-BE49-F238E27FC236}">
                    <a16:creationId xmlns:a16="http://schemas.microsoft.com/office/drawing/2014/main" id="{87B345AB-3CA5-44E5-8270-E98F3C4B3573}"/>
                  </a:ext>
                </a:extLst>
              </p:cNvPr>
              <p:cNvSpPr txBox="1">
                <a:spLocks noRot="1" noChangeAspect="1" noMove="1" noResize="1" noEditPoints="1" noAdjustHandles="1" noChangeArrowheads="1" noChangeShapeType="1" noTextEdit="1"/>
              </p:cNvSpPr>
              <p:nvPr/>
            </p:nvSpPr>
            <p:spPr>
              <a:xfrm>
                <a:off x="3608703" y="4527928"/>
                <a:ext cx="8201156" cy="584519"/>
              </a:xfrm>
              <a:prstGeom prst="rect">
                <a:avLst/>
              </a:prstGeom>
              <a:blipFill>
                <a:blip r:embed="rId4"/>
                <a:stretch>
                  <a:fillRect/>
                </a:stretch>
              </a:blipFill>
            </p:spPr>
            <p:txBody>
              <a:bodyPr/>
              <a:lstStyle/>
              <a:p>
                <a:r>
                  <a:rPr lang="es-AR">
                    <a:noFill/>
                  </a:rPr>
                  <a:t> </a:t>
                </a:r>
              </a:p>
            </p:txBody>
          </p:sp>
        </mc:Fallback>
      </mc:AlternateContent>
      <p:sp>
        <p:nvSpPr>
          <p:cNvPr id="10" name="CuadroTexto 9">
            <a:extLst>
              <a:ext uri="{FF2B5EF4-FFF2-40B4-BE49-F238E27FC236}">
                <a16:creationId xmlns:a16="http://schemas.microsoft.com/office/drawing/2014/main" id="{FFFEFBB1-752C-4C39-85B7-1C2F234A946F}"/>
              </a:ext>
            </a:extLst>
          </p:cNvPr>
          <p:cNvSpPr txBox="1"/>
          <p:nvPr/>
        </p:nvSpPr>
        <p:spPr>
          <a:xfrm>
            <a:off x="3608703" y="3883140"/>
            <a:ext cx="1728358" cy="400110"/>
          </a:xfrm>
          <a:prstGeom prst="rect">
            <a:avLst/>
          </a:prstGeom>
          <a:noFill/>
        </p:spPr>
        <p:txBody>
          <a:bodyPr wrap="none" rtlCol="0">
            <a:spAutoFit/>
          </a:bodyPr>
          <a:lstStyle/>
          <a:p>
            <a:r>
              <a:rPr lang="es-AR" sz="2000" dirty="0">
                <a:solidFill>
                  <a:srgbClr val="FFFFFF"/>
                </a:solidFill>
                <a:latin typeface="Times New Roman" panose="02020603050405020304" pitchFamily="18" charset="0"/>
                <a:cs typeface="Times New Roman" panose="02020603050405020304" pitchFamily="18" charset="0"/>
                <a:sym typeface="Quicksand"/>
              </a:rPr>
              <a:t>Para el modo 3</a:t>
            </a:r>
          </a:p>
        </p:txBody>
      </p:sp>
      <p:sp>
        <p:nvSpPr>
          <p:cNvPr id="3" name="Abrir llave 2">
            <a:extLst>
              <a:ext uri="{FF2B5EF4-FFF2-40B4-BE49-F238E27FC236}">
                <a16:creationId xmlns:a16="http://schemas.microsoft.com/office/drawing/2014/main" id="{A97E1679-A424-479A-B243-B58E0CC4E6F9}"/>
              </a:ext>
            </a:extLst>
          </p:cNvPr>
          <p:cNvSpPr/>
          <p:nvPr/>
        </p:nvSpPr>
        <p:spPr>
          <a:xfrm>
            <a:off x="2960914" y="1248153"/>
            <a:ext cx="522515" cy="3864294"/>
          </a:xfrm>
          <a:prstGeom prst="leftBrace">
            <a:avLst>
              <a:gd name="adj1" fmla="val 24999"/>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1433701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CC8C-356D-4578-852E-C52E482FB77A}"/>
              </a:ext>
            </a:extLst>
          </p:cNvPr>
          <p:cNvSpPr>
            <a:spLocks noGrp="1"/>
          </p:cNvSpPr>
          <p:nvPr>
            <p:ph type="title"/>
          </p:nvPr>
        </p:nvSpPr>
        <p:spPr>
          <a:xfrm>
            <a:off x="991621" y="160020"/>
            <a:ext cx="10208758" cy="1478570"/>
          </a:xfrm>
        </p:spPr>
        <p:txBody>
          <a:bodyPr/>
          <a:lstStyle/>
          <a:p>
            <a:r>
              <a:rPr lang="es-ES" dirty="0"/>
              <a:t>TASA DE DATOS DE UN UNICO SEGMENTO- tabla 4</a:t>
            </a:r>
            <a:endParaRPr lang="es-AR" dirty="0"/>
          </a:p>
        </p:txBody>
      </p:sp>
      <p:pic>
        <p:nvPicPr>
          <p:cNvPr id="4" name="Imagen 3">
            <a:extLst>
              <a:ext uri="{FF2B5EF4-FFF2-40B4-BE49-F238E27FC236}">
                <a16:creationId xmlns:a16="http://schemas.microsoft.com/office/drawing/2014/main" id="{03E9F5B6-9375-4504-8310-639AD07DB666}"/>
              </a:ext>
            </a:extLst>
          </p:cNvPr>
          <p:cNvPicPr>
            <a:picLocks noChangeAspect="1"/>
          </p:cNvPicPr>
          <p:nvPr/>
        </p:nvPicPr>
        <p:blipFill>
          <a:blip r:embed="rId2"/>
          <a:stretch>
            <a:fillRect/>
          </a:stretch>
        </p:blipFill>
        <p:spPr>
          <a:xfrm>
            <a:off x="3741606" y="1554480"/>
            <a:ext cx="4708787" cy="5143500"/>
          </a:xfrm>
          <a:prstGeom prst="rect">
            <a:avLst/>
          </a:prstGeom>
        </p:spPr>
      </p:pic>
    </p:spTree>
    <p:extLst>
      <p:ext uri="{BB962C8B-B14F-4D97-AF65-F5344CB8AC3E}">
        <p14:creationId xmlns:p14="http://schemas.microsoft.com/office/powerpoint/2010/main" val="3598298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F13BA-0256-41A0-8598-114118444C4A}"/>
              </a:ext>
            </a:extLst>
          </p:cNvPr>
          <p:cNvSpPr>
            <a:spLocks noGrp="1"/>
          </p:cNvSpPr>
          <p:nvPr>
            <p:ph type="title"/>
          </p:nvPr>
        </p:nvSpPr>
        <p:spPr>
          <a:xfrm>
            <a:off x="4662646" y="139717"/>
            <a:ext cx="2866707" cy="944662"/>
          </a:xfrm>
        </p:spPr>
        <p:txBody>
          <a:bodyPr/>
          <a:lstStyle/>
          <a:p>
            <a:r>
              <a:rPr lang="es-ES" dirty="0"/>
              <a:t>deducción</a:t>
            </a:r>
            <a:endParaRPr lang="es-AR" dirty="0"/>
          </a:p>
        </p:txBody>
      </p:sp>
      <mc:AlternateContent xmlns:mc="http://schemas.openxmlformats.org/markup-compatibility/2006">
        <mc:Choice xmlns:a14="http://schemas.microsoft.com/office/drawing/2010/main" Requires="a14">
          <p:sp>
            <p:nvSpPr>
              <p:cNvPr id="4" name="Google Shape;137;p20">
                <a:extLst>
                  <a:ext uri="{FF2B5EF4-FFF2-40B4-BE49-F238E27FC236}">
                    <a16:creationId xmlns:a16="http://schemas.microsoft.com/office/drawing/2014/main" id="{333BF2D3-18E8-4484-B5B1-655EBD766C18}"/>
                  </a:ext>
                </a:extLst>
              </p:cNvPr>
              <p:cNvSpPr txBox="1">
                <a:spLocks/>
              </p:cNvSpPr>
              <p:nvPr/>
            </p:nvSpPr>
            <p:spPr>
              <a:xfrm>
                <a:off x="882315" y="689637"/>
                <a:ext cx="4860759" cy="321086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s-AR" sz="2000" dirty="0">
                    <a:solidFill>
                      <a:srgbClr val="FFFFFF"/>
                    </a:solidFill>
                    <a:latin typeface="Times New Roman" panose="02020603050405020304" pitchFamily="18" charset="0"/>
                    <a:cs typeface="Times New Roman" panose="02020603050405020304" pitchFamily="18" charset="0"/>
                  </a:rPr>
                  <a:t>Como se menciono anteriormente LD (portadoras de datos por segmento) son 96, 192 y 384 para los modos 1, 2 y 3. De esta manera se reemplaza en la fórmula también mencionada y calculamos la cantidad de paquetes TSP por segmento con, </a:t>
                </a:r>
                <a14:m>
                  <m:oMath xmlns:m="http://schemas.openxmlformats.org/officeDocument/2006/math">
                    <m:r>
                      <a:rPr lang="es-AR" sz="2000" i="1">
                        <a:solidFill>
                          <a:srgbClr val="FFFFFF"/>
                        </a:solidFill>
                        <a:latin typeface="Cambria Math" panose="02040503050406030204" pitchFamily="18" charset="0"/>
                      </a:rPr>
                      <m:t>𝑁</m:t>
                    </m:r>
                    <m:r>
                      <a:rPr lang="es-AR" sz="2000" i="1">
                        <a:solidFill>
                          <a:srgbClr val="FFFFFF"/>
                        </a:solidFill>
                        <a:latin typeface="Cambria Math" panose="02040503050406030204" pitchFamily="18" charset="0"/>
                      </a:rPr>
                      <m:t>=</m:t>
                    </m:r>
                    <m:f>
                      <m:fPr>
                        <m:ctrlPr>
                          <a:rPr lang="es-AR" sz="2000" i="1">
                            <a:solidFill>
                              <a:srgbClr val="FFFFFF"/>
                            </a:solidFill>
                            <a:latin typeface="Cambria Math" panose="02040503050406030204" pitchFamily="18" charset="0"/>
                          </a:rPr>
                        </m:ctrlPr>
                      </m:fPr>
                      <m:num>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𝐾</m:t>
                            </m:r>
                          </m:e>
                          <m:sub>
                            <m:r>
                              <a:rPr lang="es-AR" sz="2000" i="1">
                                <a:solidFill>
                                  <a:srgbClr val="FFFFFF"/>
                                </a:solidFill>
                                <a:latin typeface="Cambria Math" panose="02040503050406030204" pitchFamily="18" charset="0"/>
                              </a:rPr>
                              <m:t>𝐼</m:t>
                            </m:r>
                          </m:sub>
                        </m:sSub>
                        <m:r>
                          <a:rPr lang="es-AR" sz="2000" i="1">
                            <a:solidFill>
                              <a:srgbClr val="FFFFFF"/>
                            </a:solidFill>
                            <a:latin typeface="Cambria Math" panose="02040503050406030204" pitchFamily="18" charset="0"/>
                          </a:rPr>
                          <m:t> </m:t>
                        </m:r>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𝑏</m:t>
                            </m:r>
                          </m:e>
                          <m:sub>
                            <m:r>
                              <a:rPr lang="es-AR" sz="2000" i="1">
                                <a:solidFill>
                                  <a:srgbClr val="FFFFFF"/>
                                </a:solidFill>
                                <a:latin typeface="Cambria Math" panose="02040503050406030204" pitchFamily="18" charset="0"/>
                              </a:rPr>
                              <m:t>𝑃</m:t>
                            </m:r>
                          </m:sub>
                        </m:sSub>
                        <m:r>
                          <a:rPr lang="es-AR" sz="2000" i="1">
                            <a:solidFill>
                              <a:srgbClr val="FFFFFF"/>
                            </a:solidFill>
                            <a:latin typeface="Cambria Math" panose="02040503050406030204" pitchFamily="18" charset="0"/>
                          </a:rPr>
                          <m:t> </m:t>
                        </m:r>
                        <m:sSub>
                          <m:sSubPr>
                            <m:ctrlPr>
                              <a:rPr lang="es-AR" sz="2000" i="1">
                                <a:solidFill>
                                  <a:srgbClr val="FFFFFF"/>
                                </a:solidFill>
                                <a:latin typeface="Cambria Math" panose="02040503050406030204" pitchFamily="18" charset="0"/>
                              </a:rPr>
                            </m:ctrlPr>
                          </m:sSubPr>
                          <m:e>
                            <m:r>
                              <a:rPr lang="es-AR" sz="2000" i="1">
                                <a:solidFill>
                                  <a:srgbClr val="FFFFFF"/>
                                </a:solidFill>
                                <a:latin typeface="Cambria Math" panose="02040503050406030204" pitchFamily="18" charset="0"/>
                              </a:rPr>
                              <m:t>𝐿</m:t>
                            </m:r>
                          </m:e>
                          <m:sub>
                            <m:r>
                              <a:rPr lang="es-AR" sz="2000" i="1">
                                <a:solidFill>
                                  <a:srgbClr val="FFFFFF"/>
                                </a:solidFill>
                                <a:latin typeface="Cambria Math" panose="02040503050406030204" pitchFamily="18" charset="0"/>
                              </a:rPr>
                              <m:t>𝐷</m:t>
                            </m:r>
                          </m:sub>
                        </m:sSub>
                      </m:num>
                      <m:den>
                        <m:r>
                          <a:rPr lang="es-AR" sz="2000" i="1">
                            <a:solidFill>
                              <a:srgbClr val="FFFFFF"/>
                            </a:solidFill>
                            <a:latin typeface="Cambria Math" panose="02040503050406030204" pitchFamily="18" charset="0"/>
                          </a:rPr>
                          <m:t> 8</m:t>
                        </m:r>
                      </m:den>
                    </m:f>
                  </m:oMath>
                </a14:m>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s-AR" sz="2000" dirty="0">
                    <a:solidFill>
                      <a:srgbClr val="FFFFFF"/>
                    </a:solidFill>
                    <a:latin typeface="Times New Roman" panose="02020603050405020304" pitchFamily="18" charset="0"/>
                    <a:cs typeface="Times New Roman" panose="02020603050405020304" pitchFamily="18" charset="0"/>
                  </a:rPr>
                  <a:t>Y obtenemos los siguientes resultados:</a:t>
                </a:r>
              </a:p>
              <a:p>
                <a:pPr marL="0" indent="0">
                  <a:buFont typeface="Arial" panose="020B0604020202020204" pitchFamily="34" charset="0"/>
                  <a:buNone/>
                </a:pPr>
                <a:endParaRPr lang="es-MX" sz="1400" dirty="0">
                  <a:solidFill>
                    <a:srgbClr val="FFFFFF"/>
                  </a:solidFill>
                </a:endParaRPr>
              </a:p>
            </p:txBody>
          </p:sp>
        </mc:Choice>
        <mc:Fallback>
          <p:sp>
            <p:nvSpPr>
              <p:cNvPr id="4" name="Google Shape;137;p20">
                <a:extLst>
                  <a:ext uri="{FF2B5EF4-FFF2-40B4-BE49-F238E27FC236}">
                    <a16:creationId xmlns:a16="http://schemas.microsoft.com/office/drawing/2014/main" id="{333BF2D3-18E8-4484-B5B1-655EBD766C18}"/>
                  </a:ext>
                </a:extLst>
              </p:cNvPr>
              <p:cNvSpPr txBox="1">
                <a:spLocks noRot="1" noChangeAspect="1" noMove="1" noResize="1" noEditPoints="1" noAdjustHandles="1" noChangeArrowheads="1" noChangeShapeType="1" noTextEdit="1"/>
              </p:cNvSpPr>
              <p:nvPr/>
            </p:nvSpPr>
            <p:spPr>
              <a:xfrm>
                <a:off x="882315" y="689637"/>
                <a:ext cx="4860759" cy="3210868"/>
              </a:xfrm>
              <a:prstGeom prst="rect">
                <a:avLst/>
              </a:prstGeom>
              <a:blipFill>
                <a:blip r:embed="rId3"/>
                <a:stretch>
                  <a:fillRect l="-1380" r="-1255"/>
                </a:stretch>
              </a:blipFill>
            </p:spPr>
            <p:txBody>
              <a:bodyPr/>
              <a:lstStyle/>
              <a:p>
                <a:r>
                  <a:rPr lang="es-AR">
                    <a:noFill/>
                  </a:rPr>
                  <a:t> </a:t>
                </a:r>
              </a:p>
            </p:txBody>
          </p:sp>
        </mc:Fallback>
      </mc:AlternateContent>
      <p:pic>
        <p:nvPicPr>
          <p:cNvPr id="5" name="Imagen 4">
            <a:extLst>
              <a:ext uri="{FF2B5EF4-FFF2-40B4-BE49-F238E27FC236}">
                <a16:creationId xmlns:a16="http://schemas.microsoft.com/office/drawing/2014/main" id="{D187E644-5425-4123-9406-368C91F9E336}"/>
              </a:ext>
            </a:extLst>
          </p:cNvPr>
          <p:cNvPicPr>
            <a:picLocks noChangeAspect="1"/>
          </p:cNvPicPr>
          <p:nvPr/>
        </p:nvPicPr>
        <p:blipFill rotWithShape="1">
          <a:blip r:embed="rId4"/>
          <a:srcRect b="10656"/>
          <a:stretch/>
        </p:blipFill>
        <p:spPr>
          <a:xfrm>
            <a:off x="6095999" y="1704924"/>
            <a:ext cx="5890632" cy="1180292"/>
          </a:xfrm>
          <a:prstGeom prst="rect">
            <a:avLst/>
          </a:prstGeom>
        </p:spPr>
      </p:pic>
      <mc:AlternateContent xmlns:mc="http://schemas.openxmlformats.org/markup-compatibility/2006">
        <mc:Choice xmlns:a14="http://schemas.microsoft.com/office/drawing/2010/main" Requires="a14">
          <p:sp>
            <p:nvSpPr>
              <p:cNvPr id="6" name="Google Shape;137;p20">
                <a:extLst>
                  <a:ext uri="{FF2B5EF4-FFF2-40B4-BE49-F238E27FC236}">
                    <a16:creationId xmlns:a16="http://schemas.microsoft.com/office/drawing/2014/main" id="{A667323A-4F54-47DA-B30F-235CAB093482}"/>
                  </a:ext>
                </a:extLst>
              </p:cNvPr>
              <p:cNvSpPr txBox="1">
                <a:spLocks/>
              </p:cNvSpPr>
              <p:nvPr/>
            </p:nvSpPr>
            <p:spPr>
              <a:xfrm>
                <a:off x="492536" y="3638323"/>
                <a:ext cx="11617663" cy="1765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Quicksand"/>
                  <a:buChar char="◦"/>
                  <a:defRPr sz="1800" b="0" i="0" u="none" strike="noStrike" cap="none">
                    <a:solidFill>
                      <a:schemeClr val="lt1"/>
                    </a:solidFill>
                    <a:latin typeface="Quicksand"/>
                    <a:ea typeface="Quicksand"/>
                    <a:cs typeface="Quicksand"/>
                    <a:sym typeface="Quicksand"/>
                  </a:defRPr>
                </a:lvl1pPr>
                <a:lvl2pPr marL="914400" marR="0" lvl="1" indent="-342900" algn="l" rtl="0">
                  <a:lnSpc>
                    <a:spcPct val="100000"/>
                  </a:lnSpc>
                  <a:spcBef>
                    <a:spcPts val="0"/>
                  </a:spcBef>
                  <a:spcAft>
                    <a:spcPts val="0"/>
                  </a:spcAft>
                  <a:buClr>
                    <a:schemeClr val="accent1"/>
                  </a:buClr>
                  <a:buSzPts val="1800"/>
                  <a:buFont typeface="Quicksand"/>
                  <a:buChar char="▫"/>
                  <a:defRPr sz="1800" b="0" i="0" u="none" strike="noStrike" cap="none">
                    <a:solidFill>
                      <a:schemeClr val="lt1"/>
                    </a:solidFill>
                    <a:latin typeface="Quicksand"/>
                    <a:ea typeface="Quicksand"/>
                    <a:cs typeface="Quicksand"/>
                    <a:sym typeface="Quicksand"/>
                  </a:defRPr>
                </a:lvl2pPr>
                <a:lvl3pPr marL="1371600" marR="0" lvl="2" indent="-342900" algn="l" rtl="0">
                  <a:lnSpc>
                    <a:spcPct val="100000"/>
                  </a:lnSpc>
                  <a:spcBef>
                    <a:spcPts val="0"/>
                  </a:spcBef>
                  <a:spcAft>
                    <a:spcPts val="0"/>
                  </a:spcAft>
                  <a:buClr>
                    <a:schemeClr val="accent1"/>
                  </a:buClr>
                  <a:buSzPts val="1800"/>
                  <a:buFont typeface="Quicksand"/>
                  <a:buChar char="■"/>
                  <a:defRPr sz="1800" b="0" i="0" u="none" strike="noStrike" cap="none">
                    <a:solidFill>
                      <a:schemeClr val="lt1"/>
                    </a:solidFill>
                    <a:latin typeface="Quicksand"/>
                    <a:ea typeface="Quicksand"/>
                    <a:cs typeface="Quicksand"/>
                    <a:sym typeface="Quicksand"/>
                  </a:defRPr>
                </a:lvl3pPr>
                <a:lvl4pPr marL="1828800" marR="0" lvl="3"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4pPr>
                <a:lvl5pPr marL="2286000" marR="0" lvl="4"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5pPr>
                <a:lvl6pPr marL="2743200" marR="0" lvl="5"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6pPr>
                <a:lvl7pPr marL="3200400" marR="0" lvl="6"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7pPr>
                <a:lvl8pPr marL="3657600" marR="0" lvl="7"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8pPr>
                <a:lvl9pPr marL="4114800" marR="0" lvl="8" indent="-342900" algn="l" rtl="0">
                  <a:lnSpc>
                    <a:spcPct val="100000"/>
                  </a:lnSpc>
                  <a:spcBef>
                    <a:spcPts val="0"/>
                  </a:spcBef>
                  <a:spcAft>
                    <a:spcPts val="0"/>
                  </a:spcAft>
                  <a:buClr>
                    <a:schemeClr val="lt1"/>
                  </a:buClr>
                  <a:buSzPts val="1800"/>
                  <a:buFont typeface="Quicksand"/>
                  <a:buChar char="■"/>
                  <a:defRPr sz="1800" b="0" i="0" u="none" strike="noStrike" cap="none">
                    <a:solidFill>
                      <a:schemeClr val="lt1"/>
                    </a:solidFill>
                    <a:latin typeface="Quicksand"/>
                    <a:ea typeface="Quicksand"/>
                    <a:cs typeface="Quicksand"/>
                    <a:sym typeface="Quicksand"/>
                  </a:defRPr>
                </a:lvl9pPr>
              </a:lstStyle>
              <a:p>
                <a:pPr marL="0" indent="0">
                  <a:buFont typeface="Quicksand"/>
                  <a:buNone/>
                </a:pPr>
                <a:r>
                  <a:rPr lang="es-AR" sz="2000" dirty="0">
                    <a:solidFill>
                      <a:srgbClr val="FFFFFF"/>
                    </a:solidFill>
                    <a:latin typeface="Times New Roman" panose="02020603050405020304" pitchFamily="18" charset="0"/>
                    <a:cs typeface="Times New Roman" panose="02020603050405020304" pitchFamily="18" charset="0"/>
                  </a:rPr>
                  <a:t>Con estos datos se puede calcular la tasa de datos :</a:t>
                </a:r>
              </a:p>
              <a:p>
                <a:pPr marL="0" indent="0">
                  <a:buFont typeface="Quicksand"/>
                  <a:buNone/>
                </a:pPr>
                <a14:m>
                  <m:oMathPara xmlns:m="http://schemas.openxmlformats.org/officeDocument/2006/math">
                    <m:oMathParaPr>
                      <m:jc m:val="centerGroup"/>
                    </m:oMathParaPr>
                    <m:oMath xmlns:m="http://schemas.openxmlformats.org/officeDocument/2006/math">
                      <m:r>
                        <a:rPr lang="es-ES" sz="2000" b="0" i="1" smtClean="0">
                          <a:solidFill>
                            <a:srgbClr val="FFFFFF"/>
                          </a:solidFill>
                          <a:latin typeface="Cambria Math" panose="02040503050406030204" pitchFamily="18" charset="0"/>
                        </a:rPr>
                        <m:t>𝑇𝑎𝑠𝑎</m:t>
                      </m:r>
                      <m:r>
                        <a:rPr lang="es-ES"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𝑑𝑒</m:t>
                      </m:r>
                      <m:r>
                        <a:rPr lang="es-ES"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𝑑𝑎𝑡𝑜𝑠</m:t>
                      </m:r>
                      <m:r>
                        <a:rPr lang="es-ES" sz="2000" b="0" i="1" smtClean="0">
                          <a:solidFill>
                            <a:srgbClr val="FFFFFF"/>
                          </a:solidFill>
                          <a:latin typeface="Cambria Math" panose="02040503050406030204" pitchFamily="18" charset="0"/>
                        </a:rPr>
                        <m:t> </m:t>
                      </m:r>
                      <m:d>
                        <m:dPr>
                          <m:ctrlPr>
                            <a:rPr lang="es-ES" sz="2000" b="0" i="1" smtClean="0">
                              <a:solidFill>
                                <a:srgbClr val="FFFFFF"/>
                              </a:solidFill>
                              <a:latin typeface="Cambria Math" panose="02040503050406030204" pitchFamily="18" charset="0"/>
                            </a:rPr>
                          </m:ctrlPr>
                        </m:dPr>
                        <m:e>
                          <m:r>
                            <a:rPr lang="es-ES" sz="2000" b="0" i="1" smtClean="0">
                              <a:solidFill>
                                <a:srgbClr val="FFFFFF"/>
                              </a:solidFill>
                              <a:latin typeface="Cambria Math" panose="02040503050406030204" pitchFamily="18" charset="0"/>
                            </a:rPr>
                            <m:t>𝑑𝑎𝑡𝑎</m:t>
                          </m:r>
                          <m:r>
                            <a:rPr lang="es-ES"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𝑟𝑎𝑡𝑒</m:t>
                          </m:r>
                        </m:e>
                      </m:d>
                      <m:d>
                        <m:dPr>
                          <m:begChr m:val="["/>
                          <m:endChr m:val="]"/>
                          <m:ctrlPr>
                            <a:rPr lang="es-AR" sz="2000" b="0" i="1" smtClean="0">
                              <a:solidFill>
                                <a:srgbClr val="FFFFFF"/>
                              </a:solidFill>
                              <a:latin typeface="Cambria Math" panose="02040503050406030204" pitchFamily="18" charset="0"/>
                            </a:rPr>
                          </m:ctrlPr>
                        </m:dPr>
                        <m:e>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𝑏𝑖𝑡𝑠</m:t>
                              </m:r>
                            </m:num>
                            <m:den>
                              <m:r>
                                <a:rPr lang="es-AR" sz="2000" b="0" i="1" smtClean="0">
                                  <a:solidFill>
                                    <a:srgbClr val="FFFFFF"/>
                                  </a:solidFill>
                                  <a:latin typeface="Cambria Math" panose="02040503050406030204" pitchFamily="18" charset="0"/>
                                </a:rPr>
                                <m:t>𝑠</m:t>
                              </m:r>
                            </m:den>
                          </m:f>
                        </m:e>
                      </m:d>
                      <m:r>
                        <a:rPr lang="es-AR" sz="2000" b="0" i="1" smtClean="0">
                          <a:solidFill>
                            <a:srgbClr val="FFFFFF"/>
                          </a:solidFill>
                          <a:latin typeface="Cambria Math" panose="02040503050406030204" pitchFamily="18" charset="0"/>
                        </a:rPr>
                        <m:t>=</m:t>
                      </m:r>
                      <m:r>
                        <a:rPr lang="es-AR" sz="2000" b="0" i="1" smtClean="0">
                          <a:solidFill>
                            <a:srgbClr val="FFFFFF"/>
                          </a:solidFill>
                          <a:latin typeface="Cambria Math" panose="02040503050406030204" pitchFamily="18" charset="0"/>
                        </a:rPr>
                        <m:t>𝑇𝑆𝑃</m:t>
                      </m:r>
                      <m:r>
                        <a:rPr lang="es-AR"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𝑡𝑟𝑎𝑛𝑠𝑚𝑖𝑡𝑖𝑑𝑜𝑠</m:t>
                      </m:r>
                      <m:r>
                        <a:rPr lang="es-AR" sz="2000" b="0" i="1" smtClean="0">
                          <a:solidFill>
                            <a:srgbClr val="FFFFFF"/>
                          </a:solidFill>
                          <a:latin typeface="Cambria Math" panose="02040503050406030204" pitchFamily="18" charset="0"/>
                        </a:rPr>
                        <m:t>∗</m:t>
                      </m:r>
                      <m:r>
                        <a:rPr lang="es-ES" sz="2000" b="0" i="1" smtClean="0">
                          <a:solidFill>
                            <a:srgbClr val="FFFFFF"/>
                          </a:solidFill>
                          <a:latin typeface="Cambria Math" panose="02040503050406030204" pitchFamily="18" charset="0"/>
                        </a:rPr>
                        <m:t>204</m:t>
                      </m:r>
                      <m:r>
                        <a:rPr lang="es-AR" sz="2000" b="0" i="1" smtClean="0">
                          <a:solidFill>
                            <a:srgbClr val="FFFFFF"/>
                          </a:solidFill>
                          <a:latin typeface="Cambria Math" panose="02040503050406030204" pitchFamily="18" charset="0"/>
                        </a:rPr>
                        <m:t> </m:t>
                      </m:r>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𝑏𝑦𝑡𝑒𝑠</m:t>
                          </m:r>
                        </m:num>
                        <m:den>
                          <m:r>
                            <a:rPr lang="es-AR" sz="2000" b="0" i="1" smtClean="0">
                              <a:solidFill>
                                <a:srgbClr val="FFFFFF"/>
                              </a:solidFill>
                              <a:latin typeface="Cambria Math" panose="02040503050406030204" pitchFamily="18" charset="0"/>
                            </a:rPr>
                            <m:t>𝑇𝑆𝑃</m:t>
                          </m:r>
                        </m:den>
                      </m:f>
                      <m:r>
                        <a:rPr lang="es-AR" sz="2000" b="0" i="1" smtClean="0">
                          <a:solidFill>
                            <a:srgbClr val="FFFFFF"/>
                          </a:solidFill>
                          <a:latin typeface="Cambria Math" panose="02040503050406030204" pitchFamily="18" charset="0"/>
                        </a:rPr>
                        <m:t>∗8 </m:t>
                      </m:r>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𝑏𝑖𝑡𝑠</m:t>
                          </m:r>
                        </m:num>
                        <m:den>
                          <m:r>
                            <a:rPr lang="es-AR" sz="2000" b="0" i="1" smtClean="0">
                              <a:solidFill>
                                <a:srgbClr val="FFFFFF"/>
                              </a:solidFill>
                              <a:latin typeface="Cambria Math" panose="02040503050406030204" pitchFamily="18" charset="0"/>
                            </a:rPr>
                            <m:t>𝑏𝑦𝑡𝑒</m:t>
                          </m:r>
                        </m:den>
                      </m:f>
                      <m:r>
                        <a:rPr lang="es-AR" sz="2000" b="0" i="1" smtClean="0">
                          <a:solidFill>
                            <a:srgbClr val="FFFFFF"/>
                          </a:solidFill>
                          <a:latin typeface="Cambria Math" panose="02040503050406030204" pitchFamily="18" charset="0"/>
                        </a:rPr>
                        <m:t>∗</m:t>
                      </m:r>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1</m:t>
                          </m:r>
                        </m:num>
                        <m:den>
                          <m:r>
                            <a:rPr lang="es-ES" sz="2000" b="0" i="1" smtClean="0">
                              <a:solidFill>
                                <a:srgbClr val="FFFFFF"/>
                              </a:solidFill>
                              <a:latin typeface="Cambria Math" panose="02040503050406030204" pitchFamily="18" charset="0"/>
                            </a:rPr>
                            <m:t>𝑙𝑜𝑛𝑔𝑖𝑡𝑢𝑑</m:t>
                          </m:r>
                          <m:r>
                            <a:rPr lang="es-ES"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𝑑𝑒</m:t>
                          </m:r>
                          <m:r>
                            <a:rPr lang="es-ES" sz="2000" b="0" i="1" smtClean="0">
                              <a:solidFill>
                                <a:srgbClr val="FFFFFF"/>
                              </a:solidFill>
                              <a:latin typeface="Cambria Math" panose="02040503050406030204" pitchFamily="18" charset="0"/>
                            </a:rPr>
                            <m:t> </m:t>
                          </m:r>
                          <m:r>
                            <a:rPr lang="es-ES" sz="2000" b="0" i="1" smtClean="0">
                              <a:solidFill>
                                <a:srgbClr val="FFFFFF"/>
                              </a:solidFill>
                              <a:latin typeface="Cambria Math" panose="02040503050406030204" pitchFamily="18" charset="0"/>
                            </a:rPr>
                            <m:t>𝑐𝑢𝑎𝑑𝑟𝑜</m:t>
                          </m:r>
                        </m:den>
                      </m:f>
                      <m:r>
                        <a:rPr lang="es-ES" sz="2000" b="0" i="1" smtClean="0">
                          <a:solidFill>
                            <a:srgbClr val="FFFFFF"/>
                          </a:solidFill>
                          <a:latin typeface="Cambria Math" panose="02040503050406030204" pitchFamily="18" charset="0"/>
                        </a:rPr>
                        <m:t>∗</m:t>
                      </m:r>
                      <m:f>
                        <m:fPr>
                          <m:ctrlPr>
                            <a:rPr lang="es-ES" sz="2000" b="0" i="1" smtClean="0">
                              <a:solidFill>
                                <a:srgbClr val="FFFFFF"/>
                              </a:solidFill>
                              <a:latin typeface="Cambria Math" panose="02040503050406030204" pitchFamily="18" charset="0"/>
                            </a:rPr>
                          </m:ctrlPr>
                        </m:fPr>
                        <m:num>
                          <m:r>
                            <a:rPr lang="es-ES" sz="2000" b="0" i="1" smtClean="0">
                              <a:solidFill>
                                <a:srgbClr val="FFFFFF"/>
                              </a:solidFill>
                              <a:latin typeface="Cambria Math" panose="02040503050406030204" pitchFamily="18" charset="0"/>
                            </a:rPr>
                            <m:t>1</m:t>
                          </m:r>
                        </m:num>
                        <m:den>
                          <m:r>
                            <a:rPr lang="es-ES" sz="2000" b="0" i="1" smtClean="0">
                              <a:solidFill>
                                <a:srgbClr val="FFFFFF"/>
                              </a:solidFill>
                              <a:latin typeface="Cambria Math" panose="02040503050406030204" pitchFamily="18" charset="0"/>
                            </a:rPr>
                            <m:t>𝑠</m:t>
                          </m:r>
                        </m:den>
                      </m:f>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buFont typeface="Quicksand"/>
                  <a:buNone/>
                </a:pPr>
                <a:endParaRPr lang="es-MX" sz="1400" dirty="0">
                  <a:solidFill>
                    <a:srgbClr val="FFFFFF"/>
                  </a:solidFill>
                </a:endParaRPr>
              </a:p>
            </p:txBody>
          </p:sp>
        </mc:Choice>
        <mc:Fallback>
          <p:sp>
            <p:nvSpPr>
              <p:cNvPr id="6" name="Google Shape;137;p20">
                <a:extLst>
                  <a:ext uri="{FF2B5EF4-FFF2-40B4-BE49-F238E27FC236}">
                    <a16:creationId xmlns:a16="http://schemas.microsoft.com/office/drawing/2014/main" id="{A667323A-4F54-47DA-B30F-235CAB093482}"/>
                  </a:ext>
                </a:extLst>
              </p:cNvPr>
              <p:cNvSpPr txBox="1">
                <a:spLocks noRot="1" noChangeAspect="1" noMove="1" noResize="1" noEditPoints="1" noAdjustHandles="1" noChangeArrowheads="1" noChangeShapeType="1" noTextEdit="1"/>
              </p:cNvSpPr>
              <p:nvPr/>
            </p:nvSpPr>
            <p:spPr>
              <a:xfrm>
                <a:off x="492536" y="3638323"/>
                <a:ext cx="11617663" cy="1765453"/>
              </a:xfrm>
              <a:prstGeom prst="rect">
                <a:avLst/>
              </a:prstGeom>
              <a:blipFill>
                <a:blip r:embed="rId5"/>
                <a:stretch>
                  <a:fillRect l="-577"/>
                </a:stretch>
              </a:blipFill>
              <a:ln>
                <a:noFill/>
              </a:ln>
            </p:spPr>
            <p:txBody>
              <a:bodyPr/>
              <a:lstStyle/>
              <a:p>
                <a:r>
                  <a:rPr lang="es-AR">
                    <a:noFill/>
                  </a:rPr>
                  <a:t> </a:t>
                </a:r>
              </a:p>
            </p:txBody>
          </p:sp>
        </mc:Fallback>
      </mc:AlternateContent>
      <p:cxnSp>
        <p:nvCxnSpPr>
          <p:cNvPr id="7" name="Conector recto de flecha 6">
            <a:extLst>
              <a:ext uri="{FF2B5EF4-FFF2-40B4-BE49-F238E27FC236}">
                <a16:creationId xmlns:a16="http://schemas.microsoft.com/office/drawing/2014/main" id="{82E49534-1692-41A1-8D23-5D9F786EF4F4}"/>
              </a:ext>
            </a:extLst>
          </p:cNvPr>
          <p:cNvCxnSpPr>
            <a:cxnSpLocks/>
          </p:cNvCxnSpPr>
          <p:nvPr/>
        </p:nvCxnSpPr>
        <p:spPr>
          <a:xfrm flipV="1">
            <a:off x="5069305" y="3208421"/>
            <a:ext cx="866274" cy="351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7303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34844-F5CF-4E84-9066-E80FA8581974}"/>
              </a:ext>
            </a:extLst>
          </p:cNvPr>
          <p:cNvSpPr>
            <a:spLocks noGrp="1"/>
          </p:cNvSpPr>
          <p:nvPr>
            <p:ph type="title"/>
          </p:nvPr>
        </p:nvSpPr>
        <p:spPr>
          <a:xfrm>
            <a:off x="1143001" y="400803"/>
            <a:ext cx="9905998" cy="1478570"/>
          </a:xfrm>
        </p:spPr>
        <p:txBody>
          <a:bodyPr>
            <a:normAutofit fontScale="90000"/>
          </a:bodyPr>
          <a:lstStyle/>
          <a:p>
            <a:r>
              <a:rPr lang="es-ES" dirty="0"/>
              <a:t>Ajuste del valor de atraso requerido como resultado del entrelazamiento de byte- tabla 8</a:t>
            </a:r>
            <a:endParaRPr lang="es-AR" dirty="0"/>
          </a:p>
        </p:txBody>
      </p:sp>
      <p:pic>
        <p:nvPicPr>
          <p:cNvPr id="4" name="Imagen 3">
            <a:extLst>
              <a:ext uri="{FF2B5EF4-FFF2-40B4-BE49-F238E27FC236}">
                <a16:creationId xmlns:a16="http://schemas.microsoft.com/office/drawing/2014/main" id="{FF571016-3759-47BE-A876-CCC208101736}"/>
              </a:ext>
            </a:extLst>
          </p:cNvPr>
          <p:cNvPicPr>
            <a:picLocks noChangeAspect="1"/>
          </p:cNvPicPr>
          <p:nvPr/>
        </p:nvPicPr>
        <p:blipFill>
          <a:blip r:embed="rId2"/>
          <a:stretch>
            <a:fillRect/>
          </a:stretch>
        </p:blipFill>
        <p:spPr>
          <a:xfrm>
            <a:off x="3781860" y="2219203"/>
            <a:ext cx="4628279" cy="4237994"/>
          </a:xfrm>
          <a:prstGeom prst="rect">
            <a:avLst/>
          </a:prstGeom>
        </p:spPr>
      </p:pic>
    </p:spTree>
    <p:extLst>
      <p:ext uri="{BB962C8B-B14F-4D97-AF65-F5344CB8AC3E}">
        <p14:creationId xmlns:p14="http://schemas.microsoft.com/office/powerpoint/2010/main" val="2449251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1BB3-2A84-430F-9E81-4ABEF5BC9E21}"/>
              </a:ext>
            </a:extLst>
          </p:cNvPr>
          <p:cNvSpPr>
            <a:spLocks noGrp="1"/>
          </p:cNvSpPr>
          <p:nvPr>
            <p:ph type="title"/>
          </p:nvPr>
        </p:nvSpPr>
        <p:spPr>
          <a:xfrm>
            <a:off x="2735180" y="51155"/>
            <a:ext cx="6866020" cy="1037029"/>
          </a:xfrm>
        </p:spPr>
        <p:txBody>
          <a:bodyPr>
            <a:normAutofit/>
          </a:bodyPr>
          <a:lstStyle/>
          <a:p>
            <a:r>
              <a:rPr lang="es-ES" dirty="0"/>
              <a:t>DEDUCCION-Ajuste de retardo </a:t>
            </a:r>
            <a:endParaRPr lang="es-AR" dirty="0"/>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FF40A463-D8ED-4C22-B608-7483D13783F3}"/>
                  </a:ext>
                </a:extLst>
              </p:cNvPr>
              <p:cNvSpPr txBox="1"/>
              <p:nvPr/>
            </p:nvSpPr>
            <p:spPr>
              <a:xfrm>
                <a:off x="1106906" y="1088184"/>
                <a:ext cx="10122568" cy="4979376"/>
              </a:xfrm>
              <a:prstGeom prst="rect">
                <a:avLst/>
              </a:prstGeom>
              <a:noFill/>
            </p:spPr>
            <p:txBody>
              <a:bodyPr wrap="square">
                <a:spAutoFit/>
              </a:bodyPr>
              <a:lstStyle/>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Es posible deducir el retardo adicional DA que se debe introducir en una capa jerárquica, partiendo de la cantidad NC de paquetes TSP y de la tasa binaria efectiva de la capa.</a:t>
                </a: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El tiempo de duración de un bit de datos es la inversa de la tasa binaria (flujo neto):</a:t>
                </a:r>
              </a:p>
              <a:p>
                <a:pPr marL="0" indent="0" algn="just">
                  <a:buNone/>
                </a:pPr>
                <a14:m>
                  <m:oMathPara xmlns:m="http://schemas.openxmlformats.org/officeDocument/2006/math">
                    <m:oMathParaPr>
                      <m:jc m:val="centerGroup"/>
                    </m:oMathParaPr>
                    <m:oMath xmlns:m="http://schemas.openxmlformats.org/officeDocument/2006/math">
                      <m:sSub>
                        <m:sSubPr>
                          <m:ctrlPr>
                            <a:rPr lang="es-MX" sz="200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𝑡</m:t>
                          </m:r>
                        </m:e>
                        <m:sub>
                          <m:r>
                            <a:rPr lang="es-AR" sz="2000" b="0" i="1" smtClean="0">
                              <a:solidFill>
                                <a:srgbClr val="FFFFFF"/>
                              </a:solidFill>
                              <a:latin typeface="Cambria Math" panose="02040503050406030204" pitchFamily="18" charset="0"/>
                            </a:rPr>
                            <m:t>𝑏</m:t>
                          </m:r>
                        </m:sub>
                      </m:sSub>
                      <m:r>
                        <a:rPr lang="es-AR" sz="2000" b="0" i="1" smtClean="0">
                          <a:solidFill>
                            <a:srgbClr val="FFFFFF"/>
                          </a:solidFill>
                          <a:latin typeface="Cambria Math" panose="02040503050406030204" pitchFamily="18" charset="0"/>
                        </a:rPr>
                        <m:t>=</m:t>
                      </m:r>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1</m:t>
                          </m:r>
                        </m:num>
                        <m:den>
                          <m:r>
                            <a:rPr lang="es-AR" sz="2000" b="0" i="1" smtClean="0">
                              <a:solidFill>
                                <a:srgbClr val="FFFFFF"/>
                              </a:solidFill>
                              <a:latin typeface="Cambria Math" panose="02040503050406030204" pitchFamily="18" charset="0"/>
                            </a:rPr>
                            <m:t>𝑅</m:t>
                          </m:r>
                        </m:den>
                      </m:f>
                      <m:d>
                        <m:dPr>
                          <m:begChr m:val="["/>
                          <m:endChr m:val="]"/>
                          <m:ctrlPr>
                            <a:rPr lang="es-AR" sz="2000" b="0" i="1" smtClean="0">
                              <a:solidFill>
                                <a:srgbClr val="FFFFFF"/>
                              </a:solidFill>
                              <a:latin typeface="Cambria Math" panose="02040503050406030204" pitchFamily="18" charset="0"/>
                            </a:rPr>
                          </m:ctrlPr>
                        </m:dPr>
                        <m:e>
                          <m:f>
                            <m:fPr>
                              <m:ctrlPr>
                                <a:rPr lang="es-AR" sz="2000" b="0" i="1" smtClean="0">
                                  <a:solidFill>
                                    <a:srgbClr val="FFFFFF"/>
                                  </a:solidFill>
                                  <a:latin typeface="Cambria Math" panose="02040503050406030204" pitchFamily="18" charset="0"/>
                                </a:rPr>
                              </m:ctrlPr>
                            </m:fPr>
                            <m:num>
                              <m:r>
                                <a:rPr lang="es-AR" sz="2000" b="0" i="1" smtClean="0">
                                  <a:solidFill>
                                    <a:srgbClr val="FFFFFF"/>
                                  </a:solidFill>
                                  <a:latin typeface="Cambria Math" panose="02040503050406030204" pitchFamily="18" charset="0"/>
                                </a:rPr>
                                <m:t>𝑠𝑒𝑔</m:t>
                              </m:r>
                            </m:num>
                            <m:den>
                              <m:r>
                                <a:rPr lang="es-AR" sz="2000" b="0" i="1" smtClean="0">
                                  <a:solidFill>
                                    <a:srgbClr val="FFFFFF"/>
                                  </a:solidFill>
                                  <a:latin typeface="Cambria Math" panose="02040503050406030204" pitchFamily="18" charset="0"/>
                                </a:rPr>
                                <m:t>𝑏𝑖𝑡</m:t>
                              </m:r>
                            </m:den>
                          </m:f>
                        </m:e>
                      </m:d>
                    </m:oMath>
                  </m:oMathPara>
                </a14:m>
                <a:endParaRPr lang="es-AR" sz="2000" b="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Por otro lado, la cantidad de bits de datos transportada por NC TSP en una capa formada por N segmentos es: </a:t>
                </a:r>
              </a:p>
              <a:p>
                <a:pPr marL="0" indent="0" algn="just">
                  <a:buNone/>
                </a:pPr>
                <a14:m>
                  <m:oMathPara xmlns:m="http://schemas.openxmlformats.org/officeDocument/2006/math">
                    <m:oMathParaPr>
                      <m:jc m:val="centerGroup"/>
                    </m:oMathParaPr>
                    <m:oMath xmlns:m="http://schemas.openxmlformats.org/officeDocument/2006/math">
                      <m:sSub>
                        <m:sSubPr>
                          <m:ctrlPr>
                            <a:rPr lang="es-MX" sz="200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𝑏</m:t>
                          </m:r>
                        </m:e>
                        <m:sub>
                          <m:r>
                            <a:rPr lang="es-AR" sz="2000" b="0" i="1" smtClean="0">
                              <a:solidFill>
                                <a:srgbClr val="FFFFFF"/>
                              </a:solidFill>
                              <a:latin typeface="Cambria Math" panose="02040503050406030204" pitchFamily="18" charset="0"/>
                            </a:rPr>
                            <m:t>𝐶</m:t>
                          </m:r>
                        </m:sub>
                      </m:sSub>
                      <m:r>
                        <a:rPr lang="es-AR" sz="2000" b="0" i="1" smtClean="0">
                          <a:solidFill>
                            <a:srgbClr val="FFFFFF"/>
                          </a:solidFill>
                          <a:latin typeface="Cambria Math" panose="02040503050406030204" pitchFamily="18" charset="0"/>
                        </a:rPr>
                        <m:t>=</m:t>
                      </m:r>
                      <m:r>
                        <a:rPr lang="es-AR" sz="2000" b="0" i="1" smtClean="0">
                          <a:solidFill>
                            <a:srgbClr val="FFFFFF"/>
                          </a:solidFill>
                          <a:latin typeface="Cambria Math" panose="02040503050406030204" pitchFamily="18" charset="0"/>
                        </a:rPr>
                        <m:t>𝑁</m:t>
                      </m:r>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𝑁</m:t>
                          </m:r>
                        </m:e>
                        <m:sub>
                          <m:r>
                            <a:rPr lang="es-AR" sz="2000" b="0" i="1" smtClean="0">
                              <a:solidFill>
                                <a:srgbClr val="FFFFFF"/>
                              </a:solidFill>
                              <a:latin typeface="Cambria Math" panose="02040503050406030204" pitchFamily="18" charset="0"/>
                            </a:rPr>
                            <m:t>𝐶</m:t>
                          </m:r>
                        </m:sub>
                      </m:sSub>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188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8</m:t>
                      </m:r>
                    </m:oMath>
                  </m:oMathPara>
                </a14:m>
                <a:endParaRPr lang="es-AR" sz="2000" b="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El entrelazado produce un atraso constante proporcional a 11 TSP y además se añadirá un retardo desconocido DA, que también se expresará como un número entero de TSP. Entonces, el retardo total DR en TSP se puede escribir como:</a:t>
                </a:r>
              </a:p>
              <a:p>
                <a:pPr marL="0" indent="0" algn="just">
                  <a:buNone/>
                </a:pPr>
                <a14:m>
                  <m:oMathPara xmlns:m="http://schemas.openxmlformats.org/officeDocument/2006/math">
                    <m:oMathParaPr>
                      <m:jc m:val="centerGroup"/>
                    </m:oMathParaPr>
                    <m:oMath xmlns:m="http://schemas.openxmlformats.org/officeDocument/2006/math">
                      <m:sSub>
                        <m:sSubPr>
                          <m:ctrlPr>
                            <a:rPr lang="es-MX" sz="200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𝐷</m:t>
                          </m:r>
                        </m:e>
                        <m:sub>
                          <m:r>
                            <a:rPr lang="es-AR" sz="2000" b="0" i="1" smtClean="0">
                              <a:solidFill>
                                <a:srgbClr val="FFFFFF"/>
                              </a:solidFill>
                              <a:latin typeface="Cambria Math" panose="02040503050406030204" pitchFamily="18" charset="0"/>
                            </a:rPr>
                            <m:t>𝑅</m:t>
                          </m:r>
                        </m:sub>
                      </m:sSub>
                      <m:r>
                        <a:rPr lang="es-AR" sz="2000" b="0" i="1" smtClean="0">
                          <a:solidFill>
                            <a:srgbClr val="FFFFFF"/>
                          </a:solidFill>
                          <a:latin typeface="Cambria Math" panose="02040503050406030204" pitchFamily="18" charset="0"/>
                        </a:rPr>
                        <m:t>=</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𝐷</m:t>
                          </m:r>
                        </m:e>
                        <m:sub>
                          <m:r>
                            <a:rPr lang="es-AR" sz="2000" b="0" i="1" smtClean="0">
                              <a:solidFill>
                                <a:srgbClr val="FFFFFF"/>
                              </a:solidFill>
                              <a:latin typeface="Cambria Math" panose="02040503050406030204" pitchFamily="18" charset="0"/>
                            </a:rPr>
                            <m:t>𝐴</m:t>
                          </m:r>
                        </m:sub>
                      </m:sSub>
                      <m:r>
                        <a:rPr lang="es-AR" sz="2000" b="0" i="1" smtClean="0">
                          <a:solidFill>
                            <a:srgbClr val="FFFFFF"/>
                          </a:solidFill>
                          <a:latin typeface="Cambria Math" panose="02040503050406030204" pitchFamily="18" charset="0"/>
                        </a:rPr>
                        <m:t>+11</m:t>
                      </m:r>
                    </m:oMath>
                  </m:oMathPara>
                </a14:m>
                <a:endParaRPr lang="es-AR" sz="2000" b="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El equivalente en bits de datos para el retardo DR es:</a:t>
                </a:r>
              </a:p>
              <a:p>
                <a:pPr marL="0" indent="0" algn="just">
                  <a:buNone/>
                </a:pPr>
                <a14:m>
                  <m:oMathPara xmlns:m="http://schemas.openxmlformats.org/officeDocument/2006/math">
                    <m:oMathParaPr>
                      <m:jc m:val="centerGroup"/>
                    </m:oMathParaPr>
                    <m:oMath xmlns:m="http://schemas.openxmlformats.org/officeDocument/2006/math">
                      <m:sSub>
                        <m:sSubPr>
                          <m:ctrlPr>
                            <a:rPr lang="es-MX" sz="200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𝑏</m:t>
                          </m:r>
                        </m:e>
                        <m:sub>
                          <m:r>
                            <a:rPr lang="es-AR" sz="2000" b="0" i="1" smtClean="0">
                              <a:solidFill>
                                <a:srgbClr val="FFFFFF"/>
                              </a:solidFill>
                              <a:latin typeface="Cambria Math" panose="02040503050406030204" pitchFamily="18" charset="0"/>
                            </a:rPr>
                            <m:t>𝑅</m:t>
                          </m:r>
                        </m:sub>
                      </m:sSub>
                      <m:r>
                        <a:rPr lang="es-AR" sz="2000" b="0" i="1" smtClean="0">
                          <a:solidFill>
                            <a:srgbClr val="FFFFFF"/>
                          </a:solidFill>
                          <a:latin typeface="Cambria Math" panose="02040503050406030204" pitchFamily="18" charset="0"/>
                        </a:rPr>
                        <m:t>=</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𝐷</m:t>
                          </m:r>
                        </m:e>
                        <m:sub>
                          <m:r>
                            <a:rPr lang="es-AR" sz="2000" b="0" i="1" smtClean="0">
                              <a:solidFill>
                                <a:srgbClr val="FFFFFF"/>
                              </a:solidFill>
                              <a:latin typeface="Cambria Math" panose="02040503050406030204" pitchFamily="18" charset="0"/>
                            </a:rPr>
                            <m:t>𝑅</m:t>
                          </m:r>
                        </m:sub>
                      </m:sSub>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188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8</m:t>
                      </m:r>
                    </m:oMath>
                  </m:oMathPara>
                </a14:m>
                <a:endParaRPr lang="es-AR" sz="2000" b="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MX" sz="2000" dirty="0">
                    <a:solidFill>
                      <a:srgbClr val="FFFFFF"/>
                    </a:solidFill>
                    <a:latin typeface="Times New Roman" panose="02020603050405020304" pitchFamily="18" charset="0"/>
                    <a:cs typeface="Times New Roman" panose="02020603050405020304" pitchFamily="18" charset="0"/>
                  </a:rPr>
                  <a:t>El total neto de bits a procesar por la capa es:</a:t>
                </a:r>
              </a:p>
              <a:p>
                <a:pPr marL="0" indent="0" algn="just">
                  <a:buNone/>
                </a:pPr>
                <a14:m>
                  <m:oMathPara xmlns:m="http://schemas.openxmlformats.org/officeDocument/2006/math">
                    <m:oMathParaPr>
                      <m:jc m:val="centerGroup"/>
                    </m:oMathParaPr>
                    <m:oMath xmlns:m="http://schemas.openxmlformats.org/officeDocument/2006/math">
                      <m:sSub>
                        <m:sSubPr>
                          <m:ctrlPr>
                            <a:rPr lang="es-MX" sz="200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𝑏</m:t>
                          </m:r>
                        </m:e>
                        <m:sub>
                          <m:r>
                            <a:rPr lang="es-AR" sz="2000" b="0" i="1" smtClean="0">
                              <a:solidFill>
                                <a:srgbClr val="FFFFFF"/>
                              </a:solidFill>
                              <a:latin typeface="Cambria Math" panose="02040503050406030204" pitchFamily="18" charset="0"/>
                            </a:rPr>
                            <m:t>𝑇</m:t>
                          </m:r>
                        </m:sub>
                      </m:sSub>
                      <m:r>
                        <a:rPr lang="es-AR" sz="2000" b="0" i="1" smtClean="0">
                          <a:solidFill>
                            <a:srgbClr val="FFFFFF"/>
                          </a:solidFill>
                          <a:latin typeface="Cambria Math" panose="02040503050406030204" pitchFamily="18" charset="0"/>
                        </a:rPr>
                        <m:t>=</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𝑏</m:t>
                          </m:r>
                        </m:e>
                        <m:sub>
                          <m:r>
                            <a:rPr lang="es-AR" sz="2000" b="0" i="1" smtClean="0">
                              <a:solidFill>
                                <a:srgbClr val="FFFFFF"/>
                              </a:solidFill>
                              <a:latin typeface="Cambria Math" panose="02040503050406030204" pitchFamily="18" charset="0"/>
                            </a:rPr>
                            <m:t>𝐶</m:t>
                          </m:r>
                        </m:sub>
                      </m:sSub>
                      <m:r>
                        <a:rPr lang="es-AR" sz="2000" b="0" i="1" smtClean="0">
                          <a:solidFill>
                            <a:srgbClr val="FFFFFF"/>
                          </a:solidFill>
                          <a:latin typeface="Cambria Math" panose="02040503050406030204" pitchFamily="18" charset="0"/>
                        </a:rPr>
                        <m:t>+</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𝑏</m:t>
                          </m:r>
                        </m:e>
                        <m:sub>
                          <m:r>
                            <a:rPr lang="es-AR" sz="2000" b="0" i="1" smtClean="0">
                              <a:solidFill>
                                <a:srgbClr val="FFFFFF"/>
                              </a:solidFill>
                              <a:latin typeface="Cambria Math" panose="02040503050406030204" pitchFamily="18" charset="0"/>
                            </a:rPr>
                            <m:t>𝑅</m:t>
                          </m:r>
                        </m:sub>
                      </m:sSub>
                      <m:r>
                        <a:rPr lang="es-AR" sz="2000" b="0" i="1" smtClean="0">
                          <a:solidFill>
                            <a:srgbClr val="FFFFFF"/>
                          </a:solidFill>
                          <a:latin typeface="Cambria Math" panose="02040503050406030204" pitchFamily="18" charset="0"/>
                        </a:rPr>
                        <m:t>=</m:t>
                      </m:r>
                      <m:d>
                        <m:dPr>
                          <m:ctrlPr>
                            <a:rPr lang="es-AR" sz="2000" b="0" i="1" smtClean="0">
                              <a:solidFill>
                                <a:srgbClr val="FFFFFF"/>
                              </a:solidFill>
                              <a:latin typeface="Cambria Math" panose="02040503050406030204" pitchFamily="18" charset="0"/>
                            </a:rPr>
                          </m:ctrlPr>
                        </m:dPr>
                        <m:e>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𝑁</m:t>
                              </m:r>
                            </m:e>
                            <m:sub>
                              <m:r>
                                <a:rPr lang="es-AR" sz="2000" b="0" i="1" smtClean="0">
                                  <a:solidFill>
                                    <a:srgbClr val="FFFFFF"/>
                                  </a:solidFill>
                                  <a:latin typeface="Cambria Math" panose="02040503050406030204" pitchFamily="18" charset="0"/>
                                </a:rPr>
                                <m:t>𝐶</m:t>
                              </m:r>
                            </m:sub>
                          </m:sSub>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𝑁</m:t>
                          </m:r>
                          <m:r>
                            <a:rPr lang="es-AR" sz="2000" b="0" i="1" smtClean="0">
                              <a:solidFill>
                                <a:srgbClr val="FFFFFF"/>
                              </a:solidFill>
                              <a:latin typeface="Cambria Math" panose="02040503050406030204" pitchFamily="18" charset="0"/>
                            </a:rPr>
                            <m:t>+</m:t>
                          </m:r>
                          <m:sSub>
                            <m:sSubPr>
                              <m:ctrlPr>
                                <a:rPr lang="es-AR" sz="2000" b="0" i="1" smtClean="0">
                                  <a:solidFill>
                                    <a:srgbClr val="FFFFFF"/>
                                  </a:solidFill>
                                  <a:latin typeface="Cambria Math" panose="02040503050406030204" pitchFamily="18" charset="0"/>
                                </a:rPr>
                              </m:ctrlPr>
                            </m:sSubPr>
                            <m:e>
                              <m:r>
                                <a:rPr lang="es-AR" sz="2000" b="0" i="1" smtClean="0">
                                  <a:solidFill>
                                    <a:srgbClr val="FFFFFF"/>
                                  </a:solidFill>
                                  <a:latin typeface="Cambria Math" panose="02040503050406030204" pitchFamily="18" charset="0"/>
                                </a:rPr>
                                <m:t>𝐷</m:t>
                              </m:r>
                            </m:e>
                            <m:sub>
                              <m:r>
                                <a:rPr lang="es-AR" sz="2000" b="0" i="1" smtClean="0">
                                  <a:solidFill>
                                    <a:srgbClr val="FFFFFF"/>
                                  </a:solidFill>
                                  <a:latin typeface="Cambria Math" panose="02040503050406030204" pitchFamily="18" charset="0"/>
                                </a:rPr>
                                <m:t>𝑅</m:t>
                              </m:r>
                            </m:sub>
                          </m:sSub>
                        </m:e>
                      </m:d>
                      <m:r>
                        <a:rPr lang="es-AR" sz="2000" b="0" i="1" smtClean="0">
                          <a:solidFill>
                            <a:srgbClr val="FFFFFF"/>
                          </a:solidFill>
                          <a:latin typeface="Cambria Math" panose="02040503050406030204" pitchFamily="18" charset="0"/>
                        </a:rPr>
                        <m:t>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188 </m:t>
                      </m:r>
                      <m:r>
                        <a:rPr lang="es-AR" sz="2000" b="0" i="1" smtClean="0">
                          <a:solidFill>
                            <a:srgbClr val="FFFFFF"/>
                          </a:solidFill>
                          <a:latin typeface="Cambria Math" panose="02040503050406030204" pitchFamily="18" charset="0"/>
                        </a:rPr>
                        <m:t>𝑥</m:t>
                      </m:r>
                      <m:r>
                        <a:rPr lang="es-AR" sz="2000" b="0" i="1" smtClean="0">
                          <a:solidFill>
                            <a:srgbClr val="FFFFFF"/>
                          </a:solidFill>
                          <a:latin typeface="Cambria Math" panose="02040503050406030204" pitchFamily="18" charset="0"/>
                        </a:rPr>
                        <m:t> 8</m:t>
                      </m:r>
                    </m:oMath>
                  </m:oMathPara>
                </a14:m>
                <a:endParaRPr lang="es-AR" sz="2000" b="0" dirty="0">
                  <a:solidFill>
                    <a:srgbClr val="FFFFFF"/>
                  </a:solidFill>
                  <a:latin typeface="Times New Roman" panose="02020603050405020304" pitchFamily="18" charset="0"/>
                  <a:cs typeface="Times New Roman" panose="02020603050405020304" pitchFamily="18" charset="0"/>
                </a:endParaRPr>
              </a:p>
            </p:txBody>
          </p:sp>
        </mc:Choice>
        <mc:Fallback>
          <p:sp>
            <p:nvSpPr>
              <p:cNvPr id="5" name="CuadroTexto 4">
                <a:extLst>
                  <a:ext uri="{FF2B5EF4-FFF2-40B4-BE49-F238E27FC236}">
                    <a16:creationId xmlns:a16="http://schemas.microsoft.com/office/drawing/2014/main" id="{FF40A463-D8ED-4C22-B608-7483D13783F3}"/>
                  </a:ext>
                </a:extLst>
              </p:cNvPr>
              <p:cNvSpPr txBox="1">
                <a:spLocks noRot="1" noChangeAspect="1" noMove="1" noResize="1" noEditPoints="1" noAdjustHandles="1" noChangeArrowheads="1" noChangeShapeType="1" noTextEdit="1"/>
              </p:cNvSpPr>
              <p:nvPr/>
            </p:nvSpPr>
            <p:spPr>
              <a:xfrm>
                <a:off x="1106906" y="1088184"/>
                <a:ext cx="10122568" cy="4979376"/>
              </a:xfrm>
              <a:prstGeom prst="rect">
                <a:avLst/>
              </a:prstGeom>
              <a:blipFill>
                <a:blip r:embed="rId2"/>
                <a:stretch>
                  <a:fillRect l="-663" t="-735" r="-602"/>
                </a:stretch>
              </a:blipFill>
            </p:spPr>
            <p:txBody>
              <a:bodyPr/>
              <a:lstStyle/>
              <a:p>
                <a:r>
                  <a:rPr lang="es-AR">
                    <a:noFill/>
                  </a:rPr>
                  <a:t> </a:t>
                </a:r>
              </a:p>
            </p:txBody>
          </p:sp>
        </mc:Fallback>
      </mc:AlternateContent>
    </p:spTree>
    <p:extLst>
      <p:ext uri="{BB962C8B-B14F-4D97-AF65-F5344CB8AC3E}">
        <p14:creationId xmlns:p14="http://schemas.microsoft.com/office/powerpoint/2010/main" val="2226334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44897010-71E9-447A-AE49-FD8E2096B644}"/>
                  </a:ext>
                </a:extLst>
              </p:cNvPr>
              <p:cNvSpPr txBox="1"/>
              <p:nvPr/>
            </p:nvSpPr>
            <p:spPr>
              <a:xfrm>
                <a:off x="994611" y="1048380"/>
                <a:ext cx="10282989" cy="4663393"/>
              </a:xfrm>
              <a:prstGeom prst="rect">
                <a:avLst/>
              </a:prstGeom>
              <a:noFill/>
            </p:spPr>
            <p:txBody>
              <a:bodyPr wrap="square">
                <a:spAutoFit/>
              </a:bodyPr>
              <a:lstStyle/>
              <a:p>
                <a:pPr marL="0" indent="0">
                  <a:buNone/>
                </a:pPr>
                <a:r>
                  <a:rPr lang="es-MX" sz="2000" dirty="0">
                    <a:solidFill>
                      <a:srgbClr val="FFFFFF"/>
                    </a:solidFill>
                    <a:latin typeface="Times New Roman" panose="02020603050405020304" pitchFamily="18" charset="0"/>
                    <a:cs typeface="Times New Roman" panose="02020603050405020304" pitchFamily="18" charset="0"/>
                  </a:rPr>
                  <a:t>El tiempo de procesamiento necesario para esta cantidad de bits en la capa es:</a:t>
                </a:r>
              </a:p>
              <a:p>
                <a:pPr marL="0" indent="0">
                  <a:buNone/>
                </a:pPr>
                <a14:m>
                  <m:oMathPara xmlns:m="http://schemas.openxmlformats.org/officeDocument/2006/math">
                    <m:oMathParaPr>
                      <m:jc m:val="centerGroup"/>
                    </m:oMathParaPr>
                    <m:oMath xmlns:m="http://schemas.openxmlformats.org/officeDocument/2006/math">
                      <m:r>
                        <a:rPr lang="es-AR" sz="2000">
                          <a:solidFill>
                            <a:srgbClr val="FFFFFF"/>
                          </a:solidFill>
                        </a:rPr>
                        <m:t>𝑇</m:t>
                      </m:r>
                      <m:r>
                        <a:rPr lang="es-AR" sz="2000">
                          <a:solidFill>
                            <a:srgbClr val="FFFFFF"/>
                          </a:solidFill>
                        </a:rPr>
                        <m:t>=</m:t>
                      </m:r>
                      <m:sSub>
                        <m:sSubPr>
                          <m:ctrlPr>
                            <a:rPr lang="es-AR" sz="2000">
                              <a:solidFill>
                                <a:srgbClr val="FFFFFF"/>
                              </a:solidFill>
                            </a:rPr>
                          </m:ctrlPr>
                        </m:sSubPr>
                        <m:e>
                          <m:r>
                            <a:rPr lang="es-AR" sz="2000">
                              <a:solidFill>
                                <a:srgbClr val="FFFFFF"/>
                              </a:solidFill>
                            </a:rPr>
                            <m:t>𝑡</m:t>
                          </m:r>
                        </m:e>
                        <m:sub>
                          <m:r>
                            <a:rPr lang="es-AR" sz="2000">
                              <a:solidFill>
                                <a:srgbClr val="FFFFFF"/>
                              </a:solidFill>
                            </a:rPr>
                            <m:t>𝑏</m:t>
                          </m:r>
                        </m:sub>
                      </m:sSub>
                      <m:r>
                        <a:rPr lang="es-AR" sz="2000">
                          <a:solidFill>
                            <a:srgbClr val="FFFFFF"/>
                          </a:solidFill>
                        </a:rPr>
                        <m:t> </m:t>
                      </m:r>
                      <m:sSub>
                        <m:sSubPr>
                          <m:ctrlPr>
                            <a:rPr lang="es-AR" sz="2000">
                              <a:solidFill>
                                <a:srgbClr val="FFFFFF"/>
                              </a:solidFill>
                            </a:rPr>
                          </m:ctrlPr>
                        </m:sSubPr>
                        <m:e>
                          <m:r>
                            <a:rPr lang="es-AR" sz="2000">
                              <a:solidFill>
                                <a:srgbClr val="FFFFFF"/>
                              </a:solidFill>
                            </a:rPr>
                            <m:t>𝑏</m:t>
                          </m:r>
                        </m:e>
                        <m:sub>
                          <m:r>
                            <a:rPr lang="es-AR" sz="2000">
                              <a:solidFill>
                                <a:srgbClr val="FFFFFF"/>
                              </a:solidFill>
                            </a:rPr>
                            <m:t>𝑇</m:t>
                          </m:r>
                        </m:sub>
                      </m:sSub>
                      <m:r>
                        <a:rPr lang="es-AR" sz="2000">
                          <a:solidFill>
                            <a:srgbClr val="FFFFFF"/>
                          </a:solidFill>
                        </a:rPr>
                        <m:t>=</m:t>
                      </m:r>
                      <m:f>
                        <m:fPr>
                          <m:ctrlPr>
                            <a:rPr lang="es-AR" sz="2000">
                              <a:solidFill>
                                <a:srgbClr val="FFFFFF"/>
                              </a:solidFill>
                            </a:rPr>
                          </m:ctrlPr>
                        </m:fPr>
                        <m:num>
                          <m:r>
                            <a:rPr lang="es-AR" sz="2000">
                              <a:solidFill>
                                <a:srgbClr val="FFFFFF"/>
                              </a:solidFill>
                            </a:rPr>
                            <m:t>1</m:t>
                          </m:r>
                        </m:num>
                        <m:den>
                          <m:r>
                            <a:rPr lang="es-AR" sz="2000">
                              <a:solidFill>
                                <a:srgbClr val="FFFFFF"/>
                              </a:solidFill>
                            </a:rPr>
                            <m:t>𝑅</m:t>
                          </m:r>
                        </m:den>
                      </m:f>
                      <m:r>
                        <a:rPr lang="es-AR" sz="2000">
                          <a:solidFill>
                            <a:srgbClr val="FFFFFF"/>
                          </a:solidFill>
                        </a:rPr>
                        <m:t> </m:t>
                      </m:r>
                      <m:sSub>
                        <m:sSubPr>
                          <m:ctrlPr>
                            <a:rPr lang="es-AR" sz="2000">
                              <a:solidFill>
                                <a:srgbClr val="FFFFFF"/>
                              </a:solidFill>
                            </a:rPr>
                          </m:ctrlPr>
                        </m:sSubPr>
                        <m:e>
                          <m:r>
                            <a:rPr lang="es-AR" sz="2000">
                              <a:solidFill>
                                <a:srgbClr val="FFFFFF"/>
                              </a:solidFill>
                            </a:rPr>
                            <m:t>𝑏</m:t>
                          </m:r>
                        </m:e>
                        <m:sub>
                          <m:r>
                            <a:rPr lang="es-AR" sz="2000">
                              <a:solidFill>
                                <a:srgbClr val="FFFFFF"/>
                              </a:solidFill>
                            </a:rPr>
                            <m:t>𝑇</m:t>
                          </m:r>
                        </m:sub>
                      </m:sSub>
                    </m:oMath>
                  </m:oMathPara>
                </a14:m>
                <a:endParaRPr lang="es-MX" sz="2000" dirty="0">
                  <a:solidFill>
                    <a:srgbClr val="FFFFFF"/>
                  </a:solidFill>
                  <a:latin typeface="Times New Roman" panose="02020603050405020304" pitchFamily="18" charset="0"/>
                  <a:cs typeface="Times New Roman" panose="02020603050405020304" pitchFamily="18" charset="0"/>
                </a:endParaRPr>
              </a:p>
              <a:p>
                <a:pPr marL="0" indent="0">
                  <a:buNone/>
                </a:pPr>
                <a:r>
                  <a:rPr lang="es-AR" sz="2000" dirty="0">
                    <a:solidFill>
                      <a:srgbClr val="FFFFFF"/>
                    </a:solidFill>
                    <a:latin typeface="Times New Roman" panose="02020603050405020304" pitchFamily="18" charset="0"/>
                    <a:cs typeface="Times New Roman" panose="02020603050405020304" pitchFamily="18" charset="0"/>
                  </a:rPr>
                  <a:t>Se propone que este tiempo de procesamiento sea múltiplo (el menor posible) de la duración de un cuadro OFDM (TC), por lo cual se puede escribir:</a:t>
                </a:r>
              </a:p>
              <a:p>
                <a:pPr marL="0" indent="0">
                  <a:buNone/>
                </a:pPr>
                <a14:m>
                  <m:oMathPara xmlns:m="http://schemas.openxmlformats.org/officeDocument/2006/math">
                    <m:oMathParaPr>
                      <m:jc m:val="centerGroup"/>
                    </m:oMathParaPr>
                    <m:oMath xmlns:m="http://schemas.openxmlformats.org/officeDocument/2006/math">
                      <m:r>
                        <a:rPr lang="es-AR" sz="2000">
                          <a:solidFill>
                            <a:srgbClr val="FFFFFF"/>
                          </a:solidFill>
                        </a:rPr>
                        <m:t>𝑇</m:t>
                      </m:r>
                      <m:r>
                        <a:rPr lang="es-AR" sz="2000">
                          <a:solidFill>
                            <a:srgbClr val="FFFFFF"/>
                          </a:solidFill>
                        </a:rPr>
                        <m:t>=</m:t>
                      </m:r>
                      <m:r>
                        <a:rPr lang="es-AR" sz="2000">
                          <a:solidFill>
                            <a:srgbClr val="FFFFFF"/>
                          </a:solidFill>
                        </a:rPr>
                        <m:t>𝑘</m:t>
                      </m:r>
                      <m:r>
                        <a:rPr lang="es-AR" sz="2000">
                          <a:solidFill>
                            <a:srgbClr val="FFFFFF"/>
                          </a:solidFill>
                        </a:rPr>
                        <m:t> </m:t>
                      </m:r>
                      <m:sSub>
                        <m:sSubPr>
                          <m:ctrlPr>
                            <a:rPr lang="es-AR" sz="2000">
                              <a:solidFill>
                                <a:srgbClr val="FFFFFF"/>
                              </a:solidFill>
                            </a:rPr>
                          </m:ctrlPr>
                        </m:sSubPr>
                        <m:e>
                          <m:r>
                            <a:rPr lang="es-AR" sz="2000">
                              <a:solidFill>
                                <a:srgbClr val="FFFFFF"/>
                              </a:solidFill>
                            </a:rPr>
                            <m:t>𝑇</m:t>
                          </m:r>
                        </m:e>
                        <m:sub>
                          <m:r>
                            <a:rPr lang="es-AR" sz="2000">
                              <a:solidFill>
                                <a:srgbClr val="FFFFFF"/>
                              </a:solidFill>
                            </a:rPr>
                            <m:t>𝐶</m:t>
                          </m:r>
                        </m:sub>
                      </m:sSub>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buNone/>
                </a:pPr>
                <a:r>
                  <a:rPr lang="es-AR" sz="2000" dirty="0">
                    <a:solidFill>
                      <a:srgbClr val="FFFFFF"/>
                    </a:solidFill>
                    <a:latin typeface="Times New Roman" panose="02020603050405020304" pitchFamily="18" charset="0"/>
                    <a:cs typeface="Times New Roman" panose="02020603050405020304" pitchFamily="18" charset="0"/>
                  </a:rPr>
                  <a:t>Igualando las dos expresiones anteriores:</a:t>
                </a:r>
              </a:p>
              <a:p>
                <a:pPr marL="0" indent="0">
                  <a:buNone/>
                </a:pPr>
                <a14:m>
                  <m:oMathPara xmlns:m="http://schemas.openxmlformats.org/officeDocument/2006/math">
                    <m:oMathParaPr>
                      <m:jc m:val="centerGroup"/>
                    </m:oMathParaPr>
                    <m:oMath xmlns:m="http://schemas.openxmlformats.org/officeDocument/2006/math">
                      <m:r>
                        <a:rPr lang="es-AR" sz="2000">
                          <a:solidFill>
                            <a:srgbClr val="FFFFFF"/>
                          </a:solidFill>
                        </a:rPr>
                        <m:t>𝑘</m:t>
                      </m:r>
                      <m:r>
                        <a:rPr lang="es-AR" sz="2000">
                          <a:solidFill>
                            <a:srgbClr val="FFFFFF"/>
                          </a:solidFill>
                        </a:rPr>
                        <m:t> </m:t>
                      </m:r>
                      <m:sSub>
                        <m:sSubPr>
                          <m:ctrlPr>
                            <a:rPr lang="es-AR" sz="2000">
                              <a:solidFill>
                                <a:srgbClr val="FFFFFF"/>
                              </a:solidFill>
                            </a:rPr>
                          </m:ctrlPr>
                        </m:sSubPr>
                        <m:e>
                          <m:r>
                            <a:rPr lang="es-AR" sz="2000">
                              <a:solidFill>
                                <a:srgbClr val="FFFFFF"/>
                              </a:solidFill>
                            </a:rPr>
                            <m:t>𝑇</m:t>
                          </m:r>
                        </m:e>
                        <m:sub>
                          <m:r>
                            <a:rPr lang="es-AR" sz="2000">
                              <a:solidFill>
                                <a:srgbClr val="FFFFFF"/>
                              </a:solidFill>
                            </a:rPr>
                            <m:t>𝐶</m:t>
                          </m:r>
                        </m:sub>
                      </m:sSub>
                      <m:r>
                        <a:rPr lang="es-AR" sz="2000">
                          <a:solidFill>
                            <a:srgbClr val="FFFFFF"/>
                          </a:solidFill>
                        </a:rPr>
                        <m:t>=</m:t>
                      </m:r>
                      <m:f>
                        <m:fPr>
                          <m:ctrlPr>
                            <a:rPr lang="es-AR" sz="2000">
                              <a:solidFill>
                                <a:srgbClr val="FFFFFF"/>
                              </a:solidFill>
                            </a:rPr>
                          </m:ctrlPr>
                        </m:fPr>
                        <m:num>
                          <m:r>
                            <a:rPr lang="es-AR" sz="2000">
                              <a:solidFill>
                                <a:srgbClr val="FFFFFF"/>
                              </a:solidFill>
                            </a:rPr>
                            <m:t>1</m:t>
                          </m:r>
                        </m:num>
                        <m:den>
                          <m:r>
                            <a:rPr lang="es-AR" sz="2000">
                              <a:solidFill>
                                <a:srgbClr val="FFFFFF"/>
                              </a:solidFill>
                            </a:rPr>
                            <m:t>𝑅</m:t>
                          </m:r>
                        </m:den>
                      </m:f>
                      <m:r>
                        <a:rPr lang="es-AR" sz="2000">
                          <a:solidFill>
                            <a:srgbClr val="FFFFFF"/>
                          </a:solidFill>
                        </a:rPr>
                        <m:t> </m:t>
                      </m:r>
                      <m:sSub>
                        <m:sSubPr>
                          <m:ctrlPr>
                            <a:rPr lang="es-AR" sz="2000">
                              <a:solidFill>
                                <a:srgbClr val="FFFFFF"/>
                              </a:solidFill>
                            </a:rPr>
                          </m:ctrlPr>
                        </m:sSubPr>
                        <m:e>
                          <m:r>
                            <a:rPr lang="es-AR" sz="2000">
                              <a:solidFill>
                                <a:srgbClr val="FFFFFF"/>
                              </a:solidFill>
                            </a:rPr>
                            <m:t>𝑏</m:t>
                          </m:r>
                        </m:e>
                        <m:sub>
                          <m:r>
                            <a:rPr lang="es-AR" sz="2000">
                              <a:solidFill>
                                <a:srgbClr val="FFFFFF"/>
                              </a:solidFill>
                            </a:rPr>
                            <m:t>𝑇</m:t>
                          </m:r>
                        </m:sub>
                      </m:sSub>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buNone/>
                </a:pPr>
                <a:r>
                  <a:rPr lang="es-AR" sz="2000" dirty="0">
                    <a:solidFill>
                      <a:srgbClr val="FFFFFF"/>
                    </a:solidFill>
                    <a:latin typeface="Times New Roman" panose="02020603050405020304" pitchFamily="18" charset="0"/>
                    <a:cs typeface="Times New Roman" panose="02020603050405020304" pitchFamily="18" charset="0"/>
                  </a:rPr>
                  <a:t>La expresión de la tasa binaria neta para N segmentos es:</a:t>
                </a:r>
              </a:p>
              <a:p>
                <a:pPr marL="0" indent="0">
                  <a:buNone/>
                </a:pPr>
                <a14:m>
                  <m:oMathPara xmlns:m="http://schemas.openxmlformats.org/officeDocument/2006/math">
                    <m:oMathParaPr>
                      <m:jc m:val="centerGroup"/>
                    </m:oMathParaPr>
                    <m:oMath xmlns:m="http://schemas.openxmlformats.org/officeDocument/2006/math">
                      <m:r>
                        <a:rPr lang="es-AR" sz="2000">
                          <a:solidFill>
                            <a:srgbClr val="FFFFFF"/>
                          </a:solidFill>
                        </a:rPr>
                        <m:t>𝑅</m:t>
                      </m:r>
                      <m:r>
                        <a:rPr lang="es-AR" sz="2000">
                          <a:solidFill>
                            <a:srgbClr val="FFFFFF"/>
                          </a:solidFill>
                        </a:rPr>
                        <m:t>=</m:t>
                      </m:r>
                      <m:sSub>
                        <m:sSubPr>
                          <m:ctrlPr>
                            <a:rPr lang="es-AR" sz="2000">
                              <a:solidFill>
                                <a:srgbClr val="FFFFFF"/>
                              </a:solidFill>
                            </a:rPr>
                          </m:ctrlPr>
                        </m:sSubPr>
                        <m:e>
                          <m:r>
                            <a:rPr lang="es-AR" sz="2000">
                              <a:solidFill>
                                <a:srgbClr val="FFFFFF"/>
                              </a:solidFill>
                            </a:rPr>
                            <m:t>𝐾</m:t>
                          </m:r>
                        </m:e>
                        <m:sub>
                          <m:r>
                            <a:rPr lang="es-AR" sz="2000">
                              <a:solidFill>
                                <a:srgbClr val="FFFFFF"/>
                              </a:solidFill>
                            </a:rPr>
                            <m:t>𝑂</m:t>
                          </m:r>
                        </m:sub>
                      </m:sSub>
                      <m:sSub>
                        <m:sSubPr>
                          <m:ctrlPr>
                            <a:rPr lang="es-AR" sz="2000">
                              <a:solidFill>
                                <a:srgbClr val="FFFFFF"/>
                              </a:solidFill>
                            </a:rPr>
                          </m:ctrlPr>
                        </m:sSubPr>
                        <m:e>
                          <m:r>
                            <a:rPr lang="es-AR" sz="2000">
                              <a:solidFill>
                                <a:srgbClr val="FFFFFF"/>
                              </a:solidFill>
                            </a:rPr>
                            <m:t>𝐾</m:t>
                          </m:r>
                        </m:e>
                        <m:sub>
                          <m:r>
                            <a:rPr lang="es-AR" sz="2000">
                              <a:solidFill>
                                <a:srgbClr val="FFFFFF"/>
                              </a:solidFill>
                            </a:rPr>
                            <m:t>𝐼</m:t>
                          </m:r>
                        </m:sub>
                      </m:sSub>
                      <m:f>
                        <m:fPr>
                          <m:ctrlPr>
                            <a:rPr lang="es-AR" sz="2000">
                              <a:solidFill>
                                <a:srgbClr val="FFFFFF"/>
                              </a:solidFill>
                            </a:rPr>
                          </m:ctrlPr>
                        </m:fPr>
                        <m:num>
                          <m:sSub>
                            <m:sSubPr>
                              <m:ctrlPr>
                                <a:rPr lang="es-AR" sz="2000">
                                  <a:solidFill>
                                    <a:srgbClr val="FFFFFF"/>
                                  </a:solidFill>
                                </a:rPr>
                              </m:ctrlPr>
                            </m:sSubPr>
                            <m:e>
                              <m:r>
                                <a:rPr lang="es-AR" sz="2000">
                                  <a:solidFill>
                                    <a:srgbClr val="FFFFFF"/>
                                  </a:solidFill>
                                </a:rPr>
                                <m:t>𝑏</m:t>
                              </m:r>
                            </m:e>
                            <m:sub>
                              <m:r>
                                <a:rPr lang="es-AR" sz="2000">
                                  <a:solidFill>
                                    <a:srgbClr val="FFFFFF"/>
                                  </a:solidFill>
                                </a:rPr>
                                <m:t>𝑃</m:t>
                              </m:r>
                            </m:sub>
                          </m:sSub>
                          <m:r>
                            <a:rPr lang="es-AR" sz="2000">
                              <a:solidFill>
                                <a:srgbClr val="FFFFFF"/>
                              </a:solidFill>
                            </a:rPr>
                            <m:t> </m:t>
                          </m:r>
                          <m:r>
                            <a:rPr lang="es-AR" sz="2000">
                              <a:solidFill>
                                <a:srgbClr val="FFFFFF"/>
                              </a:solidFill>
                            </a:rPr>
                            <m:t>𝑁</m:t>
                          </m:r>
                          <m:r>
                            <a:rPr lang="es-AR" sz="2000">
                              <a:solidFill>
                                <a:srgbClr val="FFFFFF"/>
                              </a:solidFill>
                            </a:rPr>
                            <m:t> </m:t>
                          </m:r>
                          <m:sSub>
                            <m:sSubPr>
                              <m:ctrlPr>
                                <a:rPr lang="es-AR" sz="2000">
                                  <a:solidFill>
                                    <a:srgbClr val="FFFFFF"/>
                                  </a:solidFill>
                                </a:rPr>
                              </m:ctrlPr>
                            </m:sSubPr>
                            <m:e>
                              <m:r>
                                <a:rPr lang="es-AR" sz="2000">
                                  <a:solidFill>
                                    <a:srgbClr val="FFFFFF"/>
                                  </a:solidFill>
                                </a:rPr>
                                <m:t>𝐿</m:t>
                              </m:r>
                            </m:e>
                            <m:sub>
                              <m:r>
                                <a:rPr lang="es-AR" sz="2000">
                                  <a:solidFill>
                                    <a:srgbClr val="FFFFFF"/>
                                  </a:solidFill>
                                </a:rPr>
                                <m:t>𝐷</m:t>
                              </m:r>
                            </m:sub>
                          </m:sSub>
                        </m:num>
                        <m:den>
                          <m:sSub>
                            <m:sSubPr>
                              <m:ctrlPr>
                                <a:rPr lang="es-AR" sz="2000">
                                  <a:solidFill>
                                    <a:srgbClr val="FFFFFF"/>
                                  </a:solidFill>
                                </a:rPr>
                              </m:ctrlPr>
                            </m:sSubPr>
                            <m:e>
                              <m:r>
                                <a:rPr lang="es-AR" sz="2000">
                                  <a:solidFill>
                                    <a:srgbClr val="FFFFFF"/>
                                  </a:solidFill>
                                </a:rPr>
                                <m:t>𝑇</m:t>
                              </m:r>
                            </m:e>
                            <m:sub>
                              <m:r>
                                <a:rPr lang="es-AR" sz="2000">
                                  <a:solidFill>
                                    <a:srgbClr val="FFFFFF"/>
                                  </a:solidFill>
                                </a:rPr>
                                <m:t>𝑆</m:t>
                              </m:r>
                            </m:sub>
                          </m:sSub>
                        </m:den>
                      </m:f>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buNone/>
                </a:pPr>
                <a:r>
                  <a:rPr lang="es-AR" sz="2000" dirty="0">
                    <a:solidFill>
                      <a:srgbClr val="FFFFFF"/>
                    </a:solidFill>
                    <a:latin typeface="Times New Roman" panose="02020603050405020304" pitchFamily="18" charset="0"/>
                    <a:cs typeface="Times New Roman" panose="02020603050405020304" pitchFamily="18" charset="0"/>
                  </a:rPr>
                  <a:t>Entonces:</a:t>
                </a:r>
              </a:p>
              <a:p>
                <a:pPr marL="0" indent="0">
                  <a:buNone/>
                </a:pPr>
                <a14:m>
                  <m:oMathPara xmlns:m="http://schemas.openxmlformats.org/officeDocument/2006/math">
                    <m:oMathParaPr>
                      <m:jc m:val="centerGroup"/>
                    </m:oMathParaPr>
                    <m:oMath xmlns:m="http://schemas.openxmlformats.org/officeDocument/2006/math">
                      <m:r>
                        <a:rPr lang="es-AR" sz="2000">
                          <a:solidFill>
                            <a:srgbClr val="FFFFFF"/>
                          </a:solidFill>
                        </a:rPr>
                        <m:t>𝑘</m:t>
                      </m:r>
                      <m:r>
                        <a:rPr lang="es-AR" sz="2000">
                          <a:solidFill>
                            <a:srgbClr val="FFFFFF"/>
                          </a:solidFill>
                        </a:rPr>
                        <m:t> </m:t>
                      </m:r>
                      <m:sSub>
                        <m:sSubPr>
                          <m:ctrlPr>
                            <a:rPr lang="es-AR" sz="2000">
                              <a:solidFill>
                                <a:srgbClr val="FFFFFF"/>
                              </a:solidFill>
                            </a:rPr>
                          </m:ctrlPr>
                        </m:sSubPr>
                        <m:e>
                          <m:r>
                            <a:rPr lang="es-AR" sz="2000">
                              <a:solidFill>
                                <a:srgbClr val="FFFFFF"/>
                              </a:solidFill>
                            </a:rPr>
                            <m:t>𝑇</m:t>
                          </m:r>
                        </m:e>
                        <m:sub>
                          <m:r>
                            <a:rPr lang="es-AR" sz="2000">
                              <a:solidFill>
                                <a:srgbClr val="FFFFFF"/>
                              </a:solidFill>
                            </a:rPr>
                            <m:t>𝐶</m:t>
                          </m:r>
                        </m:sub>
                      </m:sSub>
                      <m:r>
                        <a:rPr lang="es-AR" sz="2000">
                          <a:solidFill>
                            <a:srgbClr val="FFFFFF"/>
                          </a:solidFill>
                        </a:rPr>
                        <m:t>=</m:t>
                      </m:r>
                      <m:f>
                        <m:fPr>
                          <m:ctrlPr>
                            <a:rPr lang="es-AR" sz="2000">
                              <a:solidFill>
                                <a:srgbClr val="FFFFFF"/>
                              </a:solidFill>
                            </a:rPr>
                          </m:ctrlPr>
                        </m:fPr>
                        <m:num>
                          <m:sSub>
                            <m:sSubPr>
                              <m:ctrlPr>
                                <a:rPr lang="es-AR" sz="2000">
                                  <a:solidFill>
                                    <a:srgbClr val="FFFFFF"/>
                                  </a:solidFill>
                                </a:rPr>
                              </m:ctrlPr>
                            </m:sSubPr>
                            <m:e>
                              <m:r>
                                <a:rPr lang="es-AR" sz="2000">
                                  <a:solidFill>
                                    <a:srgbClr val="FFFFFF"/>
                                  </a:solidFill>
                                </a:rPr>
                                <m:t>𝑇</m:t>
                              </m:r>
                            </m:e>
                            <m:sub>
                              <m:r>
                                <a:rPr lang="es-AR" sz="2000">
                                  <a:solidFill>
                                    <a:srgbClr val="FFFFFF"/>
                                  </a:solidFill>
                                </a:rPr>
                                <m:t>𝑆</m:t>
                              </m:r>
                            </m:sub>
                          </m:sSub>
                        </m:num>
                        <m:den>
                          <m:sSub>
                            <m:sSubPr>
                              <m:ctrlPr>
                                <a:rPr lang="es-AR" sz="2000">
                                  <a:solidFill>
                                    <a:srgbClr val="FFFFFF"/>
                                  </a:solidFill>
                                </a:rPr>
                              </m:ctrlPr>
                            </m:sSubPr>
                            <m:e>
                              <m:r>
                                <a:rPr lang="es-AR" sz="2000">
                                  <a:solidFill>
                                    <a:srgbClr val="FFFFFF"/>
                                  </a:solidFill>
                                </a:rPr>
                                <m:t>𝐾</m:t>
                              </m:r>
                            </m:e>
                            <m:sub>
                              <m:r>
                                <a:rPr lang="es-AR" sz="2000">
                                  <a:solidFill>
                                    <a:srgbClr val="FFFFFF"/>
                                  </a:solidFill>
                                </a:rPr>
                                <m:t>𝑂</m:t>
                              </m:r>
                            </m:sub>
                          </m:sSub>
                          <m:sSub>
                            <m:sSubPr>
                              <m:ctrlPr>
                                <a:rPr lang="es-AR" sz="2000">
                                  <a:solidFill>
                                    <a:srgbClr val="FFFFFF"/>
                                  </a:solidFill>
                                </a:rPr>
                              </m:ctrlPr>
                            </m:sSubPr>
                            <m:e>
                              <m:r>
                                <a:rPr lang="es-AR" sz="2000">
                                  <a:solidFill>
                                    <a:srgbClr val="FFFFFF"/>
                                  </a:solidFill>
                                </a:rPr>
                                <m:t>𝐾</m:t>
                              </m:r>
                            </m:e>
                            <m:sub>
                              <m:r>
                                <a:rPr lang="es-AR" sz="2000">
                                  <a:solidFill>
                                    <a:srgbClr val="FFFFFF"/>
                                  </a:solidFill>
                                </a:rPr>
                                <m:t>𝐼</m:t>
                              </m:r>
                            </m:sub>
                          </m:sSub>
                          <m:sSub>
                            <m:sSubPr>
                              <m:ctrlPr>
                                <a:rPr lang="es-AR" sz="2000">
                                  <a:solidFill>
                                    <a:srgbClr val="FFFFFF"/>
                                  </a:solidFill>
                                </a:rPr>
                              </m:ctrlPr>
                            </m:sSubPr>
                            <m:e>
                              <m:r>
                                <a:rPr lang="es-AR" sz="2000">
                                  <a:solidFill>
                                    <a:srgbClr val="FFFFFF"/>
                                  </a:solidFill>
                                </a:rPr>
                                <m:t>𝑏</m:t>
                              </m:r>
                            </m:e>
                            <m:sub>
                              <m:r>
                                <a:rPr lang="es-AR" sz="2000">
                                  <a:solidFill>
                                    <a:srgbClr val="FFFFFF"/>
                                  </a:solidFill>
                                </a:rPr>
                                <m:t>𝑃</m:t>
                              </m:r>
                            </m:sub>
                          </m:sSub>
                          <m:r>
                            <a:rPr lang="es-AR" sz="2000">
                              <a:solidFill>
                                <a:srgbClr val="FFFFFF"/>
                              </a:solidFill>
                            </a:rPr>
                            <m:t> </m:t>
                          </m:r>
                          <m:r>
                            <a:rPr lang="es-AR" sz="2000">
                              <a:solidFill>
                                <a:srgbClr val="FFFFFF"/>
                              </a:solidFill>
                            </a:rPr>
                            <m:t>𝑁</m:t>
                          </m:r>
                          <m:r>
                            <a:rPr lang="es-AR" sz="2000">
                              <a:solidFill>
                                <a:srgbClr val="FFFFFF"/>
                              </a:solidFill>
                            </a:rPr>
                            <m:t> </m:t>
                          </m:r>
                          <m:sSub>
                            <m:sSubPr>
                              <m:ctrlPr>
                                <a:rPr lang="es-AR" sz="2000">
                                  <a:solidFill>
                                    <a:srgbClr val="FFFFFF"/>
                                  </a:solidFill>
                                </a:rPr>
                              </m:ctrlPr>
                            </m:sSubPr>
                            <m:e>
                              <m:r>
                                <a:rPr lang="es-AR" sz="2000">
                                  <a:solidFill>
                                    <a:srgbClr val="FFFFFF"/>
                                  </a:solidFill>
                                </a:rPr>
                                <m:t>𝐿</m:t>
                              </m:r>
                            </m:e>
                            <m:sub>
                              <m:r>
                                <a:rPr lang="es-AR" sz="2000">
                                  <a:solidFill>
                                    <a:srgbClr val="FFFFFF"/>
                                  </a:solidFill>
                                </a:rPr>
                                <m:t>𝐷</m:t>
                              </m:r>
                            </m:sub>
                          </m:sSub>
                        </m:den>
                      </m:f>
                      <m:d>
                        <m:dPr>
                          <m:ctrlPr>
                            <a:rPr lang="es-AR" sz="2000">
                              <a:solidFill>
                                <a:srgbClr val="FFFFFF"/>
                              </a:solidFill>
                            </a:rPr>
                          </m:ctrlPr>
                        </m:dPr>
                        <m:e>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𝐷</m:t>
                              </m:r>
                            </m:e>
                            <m:sub>
                              <m:r>
                                <a:rPr lang="es-AR" sz="2000">
                                  <a:solidFill>
                                    <a:srgbClr val="FFFFFF"/>
                                  </a:solidFill>
                                </a:rPr>
                                <m:t>𝑅</m:t>
                              </m:r>
                            </m:sub>
                          </m:sSub>
                        </m:e>
                      </m:d>
                      <m:r>
                        <a:rPr lang="es-AR" sz="2000">
                          <a:solidFill>
                            <a:srgbClr val="FFFFFF"/>
                          </a:solidFill>
                        </a:rPr>
                        <m:t> </m:t>
                      </m:r>
                      <m:r>
                        <a:rPr lang="es-AR" sz="2000">
                          <a:solidFill>
                            <a:srgbClr val="FFFFFF"/>
                          </a:solidFill>
                        </a:rPr>
                        <m:t>𝑥</m:t>
                      </m:r>
                      <m:r>
                        <a:rPr lang="es-AR" sz="2000">
                          <a:solidFill>
                            <a:srgbClr val="FFFFFF"/>
                          </a:solidFill>
                        </a:rPr>
                        <m:t> 188 </m:t>
                      </m:r>
                      <m:r>
                        <a:rPr lang="es-AR" sz="2000">
                          <a:solidFill>
                            <a:srgbClr val="FFFFFF"/>
                          </a:solidFill>
                        </a:rPr>
                        <m:t>𝑥</m:t>
                      </m:r>
                      <m:r>
                        <a:rPr lang="es-AR" sz="2000">
                          <a:solidFill>
                            <a:srgbClr val="FFFFFF"/>
                          </a:solidFill>
                        </a:rPr>
                        <m:t> 8</m:t>
                      </m:r>
                    </m:oMath>
                  </m:oMathPara>
                </a14:m>
                <a:endParaRPr lang="es-AR" sz="2000" dirty="0">
                  <a:solidFill>
                    <a:srgbClr val="FFFFFF"/>
                  </a:solidFill>
                  <a:latin typeface="Times New Roman" panose="02020603050405020304" pitchFamily="18" charset="0"/>
                  <a:cs typeface="Times New Roman" panose="02020603050405020304" pitchFamily="18" charset="0"/>
                </a:endParaRPr>
              </a:p>
            </p:txBody>
          </p:sp>
        </mc:Choice>
        <mc:Fallback>
          <p:sp>
            <p:nvSpPr>
              <p:cNvPr id="5" name="CuadroTexto 4">
                <a:extLst>
                  <a:ext uri="{FF2B5EF4-FFF2-40B4-BE49-F238E27FC236}">
                    <a16:creationId xmlns:a16="http://schemas.microsoft.com/office/drawing/2014/main" id="{44897010-71E9-447A-AE49-FD8E2096B644}"/>
                  </a:ext>
                </a:extLst>
              </p:cNvPr>
              <p:cNvSpPr txBox="1">
                <a:spLocks noRot="1" noChangeAspect="1" noMove="1" noResize="1" noEditPoints="1" noAdjustHandles="1" noChangeArrowheads="1" noChangeShapeType="1" noTextEdit="1"/>
              </p:cNvSpPr>
              <p:nvPr/>
            </p:nvSpPr>
            <p:spPr>
              <a:xfrm>
                <a:off x="994611" y="1048380"/>
                <a:ext cx="10282989" cy="4663393"/>
              </a:xfrm>
              <a:prstGeom prst="rect">
                <a:avLst/>
              </a:prstGeom>
              <a:blipFill>
                <a:blip r:embed="rId2"/>
                <a:stretch>
                  <a:fillRect l="-593" t="-784" r="-296"/>
                </a:stretch>
              </a:blipFill>
            </p:spPr>
            <p:txBody>
              <a:bodyPr/>
              <a:lstStyle/>
              <a:p>
                <a:r>
                  <a:rPr lang="es-AR">
                    <a:noFill/>
                  </a:rPr>
                  <a:t> </a:t>
                </a:r>
              </a:p>
            </p:txBody>
          </p:sp>
        </mc:Fallback>
      </mc:AlternateContent>
    </p:spTree>
    <p:extLst>
      <p:ext uri="{BB962C8B-B14F-4D97-AF65-F5344CB8AC3E}">
        <p14:creationId xmlns:p14="http://schemas.microsoft.com/office/powerpoint/2010/main" val="4087317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14FB81CE-0825-4CFB-AB1E-94FBFC737D99}"/>
                  </a:ext>
                </a:extLst>
              </p:cNvPr>
              <p:cNvSpPr txBox="1"/>
              <p:nvPr/>
            </p:nvSpPr>
            <p:spPr>
              <a:xfrm>
                <a:off x="1068304" y="745100"/>
                <a:ext cx="10055392" cy="4993931"/>
              </a:xfrm>
              <a:prstGeom prst="rect">
                <a:avLst/>
              </a:prstGeom>
              <a:noFill/>
            </p:spPr>
            <p:txBody>
              <a:bodyPr wrap="square">
                <a:spAutoFit/>
              </a:bodyPr>
              <a:lstStyle/>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Teniendo en cuenta que K0=188/204 y que el período de cuadro OFDM es TC=204 TS se llevan estos valores a la ecuación anterior:</a:t>
                </a:r>
              </a:p>
              <a:p>
                <a:pPr marL="0" indent="0" algn="just">
                  <a:buNone/>
                </a:pPr>
                <a14:m>
                  <m:oMathPara xmlns:m="http://schemas.openxmlformats.org/officeDocument/2006/math">
                    <m:oMathParaPr>
                      <m:jc m:val="centerGroup"/>
                    </m:oMathParaPr>
                    <m:oMath xmlns:m="http://schemas.openxmlformats.org/officeDocument/2006/math">
                      <m:r>
                        <a:rPr lang="es-AR" sz="2000">
                          <a:solidFill>
                            <a:srgbClr val="FFFFFF"/>
                          </a:solidFill>
                        </a:rPr>
                        <m:t>𝑘</m:t>
                      </m:r>
                      <m:r>
                        <a:rPr lang="es-AR" sz="2000">
                          <a:solidFill>
                            <a:srgbClr val="FFFFFF"/>
                          </a:solidFill>
                        </a:rPr>
                        <m:t>∗204</m:t>
                      </m:r>
                      <m:sSub>
                        <m:sSubPr>
                          <m:ctrlPr>
                            <a:rPr lang="es-AR" sz="2000">
                              <a:solidFill>
                                <a:srgbClr val="FFFFFF"/>
                              </a:solidFill>
                            </a:rPr>
                          </m:ctrlPr>
                        </m:sSubPr>
                        <m:e>
                          <m:r>
                            <a:rPr lang="es-AR" sz="2000">
                              <a:solidFill>
                                <a:srgbClr val="FFFFFF"/>
                              </a:solidFill>
                            </a:rPr>
                            <m:t>𝑇</m:t>
                          </m:r>
                        </m:e>
                        <m:sub>
                          <m:r>
                            <a:rPr lang="es-AR" sz="2000">
                              <a:solidFill>
                                <a:srgbClr val="FFFFFF"/>
                              </a:solidFill>
                            </a:rPr>
                            <m:t>𝑆</m:t>
                          </m:r>
                        </m:sub>
                      </m:sSub>
                      <m:r>
                        <a:rPr lang="es-AR" sz="2000">
                          <a:solidFill>
                            <a:srgbClr val="FFFFFF"/>
                          </a:solidFill>
                        </a:rPr>
                        <m:t>=</m:t>
                      </m:r>
                      <m:f>
                        <m:fPr>
                          <m:ctrlPr>
                            <a:rPr lang="es-AR" sz="2000">
                              <a:solidFill>
                                <a:srgbClr val="FFFFFF"/>
                              </a:solidFill>
                            </a:rPr>
                          </m:ctrlPr>
                        </m:fPr>
                        <m:num>
                          <m:sSub>
                            <m:sSubPr>
                              <m:ctrlPr>
                                <a:rPr lang="es-AR" sz="2000">
                                  <a:solidFill>
                                    <a:srgbClr val="FFFFFF"/>
                                  </a:solidFill>
                                </a:rPr>
                              </m:ctrlPr>
                            </m:sSubPr>
                            <m:e>
                              <m:r>
                                <a:rPr lang="es-AR" sz="2000">
                                  <a:solidFill>
                                    <a:srgbClr val="FFFFFF"/>
                                  </a:solidFill>
                                </a:rPr>
                                <m:t>𝑇</m:t>
                              </m:r>
                            </m:e>
                            <m:sub>
                              <m:r>
                                <a:rPr lang="es-AR" sz="2000">
                                  <a:solidFill>
                                    <a:srgbClr val="FFFFFF"/>
                                  </a:solidFill>
                                </a:rPr>
                                <m:t>𝑆</m:t>
                              </m:r>
                            </m:sub>
                          </m:sSub>
                        </m:num>
                        <m:den>
                          <m:f>
                            <m:fPr>
                              <m:ctrlPr>
                                <a:rPr lang="es-AR" sz="2000">
                                  <a:solidFill>
                                    <a:srgbClr val="FFFFFF"/>
                                  </a:solidFill>
                                </a:rPr>
                              </m:ctrlPr>
                            </m:fPr>
                            <m:num>
                              <m:r>
                                <a:rPr lang="es-AR" sz="2000">
                                  <a:solidFill>
                                    <a:srgbClr val="FFFFFF"/>
                                  </a:solidFill>
                                </a:rPr>
                                <m:t>188</m:t>
                              </m:r>
                            </m:num>
                            <m:den>
                              <m:r>
                                <a:rPr lang="es-AR" sz="2000">
                                  <a:solidFill>
                                    <a:srgbClr val="FFFFFF"/>
                                  </a:solidFill>
                                </a:rPr>
                                <m:t>204</m:t>
                              </m:r>
                            </m:den>
                          </m:f>
                          <m:sSub>
                            <m:sSubPr>
                              <m:ctrlPr>
                                <a:rPr lang="es-AR" sz="2000">
                                  <a:solidFill>
                                    <a:srgbClr val="FFFFFF"/>
                                  </a:solidFill>
                                </a:rPr>
                              </m:ctrlPr>
                            </m:sSubPr>
                            <m:e>
                              <m:r>
                                <a:rPr lang="es-AR" sz="2000">
                                  <a:solidFill>
                                    <a:srgbClr val="FFFFFF"/>
                                  </a:solidFill>
                                </a:rPr>
                                <m:t>𝐾</m:t>
                              </m:r>
                            </m:e>
                            <m:sub>
                              <m:r>
                                <a:rPr lang="es-AR" sz="2000">
                                  <a:solidFill>
                                    <a:srgbClr val="FFFFFF"/>
                                  </a:solidFill>
                                </a:rPr>
                                <m:t>𝐼</m:t>
                              </m:r>
                            </m:sub>
                          </m:sSub>
                          <m:sSub>
                            <m:sSubPr>
                              <m:ctrlPr>
                                <a:rPr lang="es-AR" sz="2000">
                                  <a:solidFill>
                                    <a:srgbClr val="FFFFFF"/>
                                  </a:solidFill>
                                </a:rPr>
                              </m:ctrlPr>
                            </m:sSubPr>
                            <m:e>
                              <m:r>
                                <a:rPr lang="es-AR" sz="2000">
                                  <a:solidFill>
                                    <a:srgbClr val="FFFFFF"/>
                                  </a:solidFill>
                                </a:rPr>
                                <m:t>𝑏</m:t>
                              </m:r>
                            </m:e>
                            <m:sub>
                              <m:r>
                                <a:rPr lang="es-AR" sz="2000">
                                  <a:solidFill>
                                    <a:srgbClr val="FFFFFF"/>
                                  </a:solidFill>
                                </a:rPr>
                                <m:t>𝑃</m:t>
                              </m:r>
                            </m:sub>
                          </m:sSub>
                          <m:r>
                            <a:rPr lang="es-AR" sz="2000">
                              <a:solidFill>
                                <a:srgbClr val="FFFFFF"/>
                              </a:solidFill>
                            </a:rPr>
                            <m:t> </m:t>
                          </m:r>
                          <m:r>
                            <a:rPr lang="es-AR" sz="2000">
                              <a:solidFill>
                                <a:srgbClr val="FFFFFF"/>
                              </a:solidFill>
                            </a:rPr>
                            <m:t>𝑁</m:t>
                          </m:r>
                          <m:r>
                            <a:rPr lang="es-AR" sz="2000">
                              <a:solidFill>
                                <a:srgbClr val="FFFFFF"/>
                              </a:solidFill>
                            </a:rPr>
                            <m:t> </m:t>
                          </m:r>
                          <m:sSub>
                            <m:sSubPr>
                              <m:ctrlPr>
                                <a:rPr lang="es-AR" sz="2000">
                                  <a:solidFill>
                                    <a:srgbClr val="FFFFFF"/>
                                  </a:solidFill>
                                </a:rPr>
                              </m:ctrlPr>
                            </m:sSubPr>
                            <m:e>
                              <m:r>
                                <a:rPr lang="es-AR" sz="2000">
                                  <a:solidFill>
                                    <a:srgbClr val="FFFFFF"/>
                                  </a:solidFill>
                                </a:rPr>
                                <m:t>𝐿</m:t>
                              </m:r>
                            </m:e>
                            <m:sub>
                              <m:r>
                                <a:rPr lang="es-AR" sz="2000">
                                  <a:solidFill>
                                    <a:srgbClr val="FFFFFF"/>
                                  </a:solidFill>
                                </a:rPr>
                                <m:t>𝐷</m:t>
                              </m:r>
                            </m:sub>
                          </m:sSub>
                        </m:den>
                      </m:f>
                      <m:d>
                        <m:dPr>
                          <m:ctrlPr>
                            <a:rPr lang="es-AR" sz="2000">
                              <a:solidFill>
                                <a:srgbClr val="FFFFFF"/>
                              </a:solidFill>
                            </a:rPr>
                          </m:ctrlPr>
                        </m:dPr>
                        <m:e>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𝐷</m:t>
                              </m:r>
                            </m:e>
                            <m:sub>
                              <m:r>
                                <a:rPr lang="es-AR" sz="2000">
                                  <a:solidFill>
                                    <a:srgbClr val="FFFFFF"/>
                                  </a:solidFill>
                                </a:rPr>
                                <m:t>𝑅</m:t>
                              </m:r>
                            </m:sub>
                          </m:sSub>
                        </m:e>
                      </m:d>
                      <m:r>
                        <a:rPr lang="es-AR" sz="2000">
                          <a:solidFill>
                            <a:srgbClr val="FFFFFF"/>
                          </a:solidFill>
                        </a:rPr>
                        <m:t> </m:t>
                      </m:r>
                      <m:r>
                        <a:rPr lang="es-AR" sz="2000">
                          <a:solidFill>
                            <a:srgbClr val="FFFFFF"/>
                          </a:solidFill>
                        </a:rPr>
                        <m:t>𝑥</m:t>
                      </m:r>
                      <m:r>
                        <a:rPr lang="es-AR" sz="2000">
                          <a:solidFill>
                            <a:srgbClr val="FFFFFF"/>
                          </a:solidFill>
                        </a:rPr>
                        <m:t> 188 </m:t>
                      </m:r>
                      <m:r>
                        <a:rPr lang="es-AR" sz="2000">
                          <a:solidFill>
                            <a:srgbClr val="FFFFFF"/>
                          </a:solidFill>
                        </a:rPr>
                        <m:t>𝑥</m:t>
                      </m:r>
                      <m:r>
                        <a:rPr lang="es-AR" sz="2000">
                          <a:solidFill>
                            <a:srgbClr val="FFFFFF"/>
                          </a:solidFill>
                        </a:rPr>
                        <m:t> 8</m:t>
                      </m:r>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AR" sz="2000">
                          <a:solidFill>
                            <a:srgbClr val="FFFFFF"/>
                          </a:solidFill>
                        </a:rPr>
                        <m:t>𝑘</m:t>
                      </m:r>
                      <m:d>
                        <m:dPr>
                          <m:ctrlPr>
                            <a:rPr lang="es-AR" sz="2000">
                              <a:solidFill>
                                <a:srgbClr val="FFFFFF"/>
                              </a:solidFill>
                            </a:rPr>
                          </m:ctrlPr>
                        </m:dPr>
                        <m:e>
                          <m:f>
                            <m:fPr>
                              <m:ctrlPr>
                                <a:rPr lang="es-AR" sz="2000">
                                  <a:solidFill>
                                    <a:srgbClr val="FFFFFF"/>
                                  </a:solidFill>
                                </a:rPr>
                              </m:ctrlPr>
                            </m:fPr>
                            <m:num>
                              <m:sSub>
                                <m:sSubPr>
                                  <m:ctrlPr>
                                    <a:rPr lang="es-AR" sz="2000">
                                      <a:solidFill>
                                        <a:srgbClr val="FFFFFF"/>
                                      </a:solidFill>
                                    </a:rPr>
                                  </m:ctrlPr>
                                </m:sSubPr>
                                <m:e>
                                  <m:r>
                                    <a:rPr lang="es-AR" sz="2000">
                                      <a:solidFill>
                                        <a:srgbClr val="FFFFFF"/>
                                      </a:solidFill>
                                    </a:rPr>
                                    <m:t>𝐾</m:t>
                                  </m:r>
                                </m:e>
                                <m:sub>
                                  <m:r>
                                    <a:rPr lang="es-AR" sz="2000">
                                      <a:solidFill>
                                        <a:srgbClr val="FFFFFF"/>
                                      </a:solidFill>
                                    </a:rPr>
                                    <m:t>𝐼</m:t>
                                  </m:r>
                                </m:sub>
                              </m:sSub>
                              <m:sSub>
                                <m:sSubPr>
                                  <m:ctrlPr>
                                    <a:rPr lang="es-AR" sz="2000">
                                      <a:solidFill>
                                        <a:srgbClr val="FFFFFF"/>
                                      </a:solidFill>
                                    </a:rPr>
                                  </m:ctrlPr>
                                </m:sSubPr>
                                <m:e>
                                  <m:r>
                                    <a:rPr lang="es-AR" sz="2000">
                                      <a:solidFill>
                                        <a:srgbClr val="FFFFFF"/>
                                      </a:solidFill>
                                    </a:rPr>
                                    <m:t>𝑏</m:t>
                                  </m:r>
                                </m:e>
                                <m:sub>
                                  <m:r>
                                    <a:rPr lang="es-AR" sz="2000">
                                      <a:solidFill>
                                        <a:srgbClr val="FFFFFF"/>
                                      </a:solidFill>
                                    </a:rPr>
                                    <m:t>𝑃</m:t>
                                  </m:r>
                                </m:sub>
                              </m:sSub>
                              <m:r>
                                <a:rPr lang="es-AR" sz="2000">
                                  <a:solidFill>
                                    <a:srgbClr val="FFFFFF"/>
                                  </a:solidFill>
                                </a:rPr>
                                <m:t> </m:t>
                              </m:r>
                              <m:sSub>
                                <m:sSubPr>
                                  <m:ctrlPr>
                                    <a:rPr lang="es-AR" sz="2000">
                                      <a:solidFill>
                                        <a:srgbClr val="FFFFFF"/>
                                      </a:solidFill>
                                    </a:rPr>
                                  </m:ctrlPr>
                                </m:sSubPr>
                                <m:e>
                                  <m:r>
                                    <a:rPr lang="es-AR" sz="2000">
                                      <a:solidFill>
                                        <a:srgbClr val="FFFFFF"/>
                                      </a:solidFill>
                                    </a:rPr>
                                    <m:t>𝐿</m:t>
                                  </m:r>
                                </m:e>
                                <m:sub>
                                  <m:r>
                                    <a:rPr lang="es-AR" sz="2000">
                                      <a:solidFill>
                                        <a:srgbClr val="FFFFFF"/>
                                      </a:solidFill>
                                    </a:rPr>
                                    <m:t>𝐷</m:t>
                                  </m:r>
                                </m:sub>
                              </m:sSub>
                            </m:num>
                            <m:den>
                              <m:r>
                                <a:rPr lang="es-AR" sz="2000">
                                  <a:solidFill>
                                    <a:srgbClr val="FFFFFF"/>
                                  </a:solidFill>
                                </a:rPr>
                                <m:t>8</m:t>
                              </m:r>
                            </m:den>
                          </m:f>
                        </m:e>
                      </m:d>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𝐷</m:t>
                          </m:r>
                        </m:e>
                        <m:sub>
                          <m:r>
                            <a:rPr lang="es-AR" sz="2000">
                              <a:solidFill>
                                <a:srgbClr val="FFFFFF"/>
                              </a:solidFill>
                            </a:rPr>
                            <m:t>𝑅</m:t>
                          </m:r>
                        </m:sub>
                      </m:sSub>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La expresión entre paréntesis corresponde a la cantidad de TSP por segmento y por cuadro OFDM, es decir NC. Por lo tanto:</a:t>
                </a:r>
              </a:p>
              <a:p>
                <a:pPr marL="0" indent="0" algn="just">
                  <a:buNone/>
                </a:pPr>
                <a14:m>
                  <m:oMathPara xmlns:m="http://schemas.openxmlformats.org/officeDocument/2006/math">
                    <m:oMathParaPr>
                      <m:jc m:val="centerGroup"/>
                    </m:oMathParaPr>
                    <m:oMath xmlns:m="http://schemas.openxmlformats.org/officeDocument/2006/math">
                      <m:r>
                        <a:rPr lang="es-AR" sz="2000">
                          <a:solidFill>
                            <a:srgbClr val="FFFFFF"/>
                          </a:solidFill>
                        </a:rPr>
                        <m:t>𝑘</m:t>
                      </m:r>
                      <m:r>
                        <a:rPr lang="es-AR" sz="2000">
                          <a:solidFill>
                            <a:srgbClr val="FFFFFF"/>
                          </a:solidFill>
                        </a:rPr>
                        <m:t> </m:t>
                      </m:r>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 </m:t>
                      </m:r>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𝐷</m:t>
                          </m:r>
                        </m:e>
                        <m:sub>
                          <m:r>
                            <a:rPr lang="es-AR" sz="2000">
                              <a:solidFill>
                                <a:srgbClr val="FFFFFF"/>
                              </a:solidFill>
                            </a:rPr>
                            <m:t>𝑅</m:t>
                          </m:r>
                        </m:sub>
                      </m:sSub>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Despejando DR y sustituyendo en la ecuación de DA se llega a la siguiente expresión:</a:t>
                </a:r>
              </a:p>
              <a:p>
                <a:pPr marL="0" indent="0" algn="just">
                  <a:buNone/>
                </a:pPr>
                <a14:m>
                  <m:oMathPara xmlns:m="http://schemas.openxmlformats.org/officeDocument/2006/math">
                    <m:oMathParaPr>
                      <m:jc m:val="centerGroup"/>
                    </m:oMathParaPr>
                    <m:oMath xmlns:m="http://schemas.openxmlformats.org/officeDocument/2006/math">
                      <m:sSub>
                        <m:sSubPr>
                          <m:ctrlPr>
                            <a:rPr lang="es-AR" sz="2000">
                              <a:solidFill>
                                <a:srgbClr val="FFFFFF"/>
                              </a:solidFill>
                            </a:rPr>
                          </m:ctrlPr>
                        </m:sSubPr>
                        <m:e>
                          <m:r>
                            <a:rPr lang="es-AR" sz="2000">
                              <a:solidFill>
                                <a:srgbClr val="FFFFFF"/>
                              </a:solidFill>
                            </a:rPr>
                            <m:t>𝐷</m:t>
                          </m:r>
                        </m:e>
                        <m:sub>
                          <m:r>
                            <a:rPr lang="es-AR" sz="2000">
                              <a:solidFill>
                                <a:srgbClr val="FFFFFF"/>
                              </a:solidFill>
                            </a:rPr>
                            <m:t>𝐴</m:t>
                          </m:r>
                        </m:sub>
                      </m:sSub>
                      <m:r>
                        <a:rPr lang="es-AR" sz="2000">
                          <a:solidFill>
                            <a:srgbClr val="FFFFFF"/>
                          </a:solidFill>
                        </a:rPr>
                        <m:t>=</m:t>
                      </m:r>
                      <m:r>
                        <a:rPr lang="es-AR" sz="2000">
                          <a:solidFill>
                            <a:srgbClr val="FFFFFF"/>
                          </a:solidFill>
                        </a:rPr>
                        <m:t>𝑘</m:t>
                      </m:r>
                      <m:r>
                        <a:rPr lang="es-AR" sz="2000">
                          <a:solidFill>
                            <a:srgbClr val="FFFFFF"/>
                          </a:solidFill>
                        </a:rPr>
                        <m:t> </m:t>
                      </m:r>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 </m:t>
                      </m:r>
                      <m:r>
                        <a:rPr lang="es-AR" sz="2000">
                          <a:solidFill>
                            <a:srgbClr val="FFFFFF"/>
                          </a:solidFill>
                        </a:rPr>
                        <m:t>𝑁</m:t>
                      </m:r>
                      <m:r>
                        <a:rPr lang="es-AR" sz="2000">
                          <a:solidFill>
                            <a:srgbClr val="FFFFFF"/>
                          </a:solidFill>
                        </a:rPr>
                        <m:t>−</m:t>
                      </m:r>
                      <m:sSub>
                        <m:sSubPr>
                          <m:ctrlPr>
                            <a:rPr lang="es-AR" sz="2000">
                              <a:solidFill>
                                <a:srgbClr val="FFFFFF"/>
                              </a:solidFill>
                            </a:rPr>
                          </m:ctrlPr>
                        </m:sSubPr>
                        <m:e>
                          <m:r>
                            <a:rPr lang="es-AR" sz="2000">
                              <a:solidFill>
                                <a:srgbClr val="FFFFFF"/>
                              </a:solidFill>
                            </a:rPr>
                            <m:t>𝑁</m:t>
                          </m:r>
                        </m:e>
                        <m:sub>
                          <m:r>
                            <a:rPr lang="es-AR" sz="2000">
                              <a:solidFill>
                                <a:srgbClr val="FFFFFF"/>
                              </a:solidFill>
                            </a:rPr>
                            <m:t>𝐶</m:t>
                          </m:r>
                        </m:sub>
                      </m:sSub>
                      <m:r>
                        <a:rPr lang="es-AR" sz="2000">
                          <a:solidFill>
                            <a:srgbClr val="FFFFFF"/>
                          </a:solidFill>
                        </a:rPr>
                        <m:t>𝑁</m:t>
                      </m:r>
                      <m:r>
                        <a:rPr lang="es-AR" sz="2000">
                          <a:solidFill>
                            <a:srgbClr val="FFFFFF"/>
                          </a:solidFill>
                        </a:rPr>
                        <m:t>−11</m:t>
                      </m:r>
                    </m:oMath>
                  </m:oMathPara>
                </a14:m>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r>
                  <a:rPr lang="es-AR" sz="2000" dirty="0">
                    <a:solidFill>
                      <a:srgbClr val="FFFFFF"/>
                    </a:solidFill>
                    <a:latin typeface="Times New Roman" panose="02020603050405020304" pitchFamily="18" charset="0"/>
                    <a:cs typeface="Times New Roman" panose="02020603050405020304" pitchFamily="18" charset="0"/>
                  </a:rPr>
                  <a:t>Para que esta expresión tenga sentido, k=2 (el menor posible) y en consecuencia:</a:t>
                </a:r>
              </a:p>
              <a:p>
                <a:pPr marL="0" indent="0" algn="just">
                  <a:buNone/>
                </a:pPr>
                <a:endParaRPr lang="es-AR" sz="2000" dirty="0">
                  <a:solidFill>
                    <a:srgbClr val="FFFFFF"/>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AR" sz="2000" i="1" smtClean="0">
                              <a:solidFill>
                                <a:srgbClr val="FFFFFF"/>
                              </a:solidFill>
                              <a:latin typeface="Cambria Math" panose="02040503050406030204" pitchFamily="18" charset="0"/>
                              <a:ea typeface="Quicksand"/>
                              <a:cs typeface="Quicksand"/>
                              <a:sym typeface="Quicksand"/>
                            </a:rPr>
                          </m:ctrlPr>
                        </m:sSubPr>
                        <m:e>
                          <m:r>
                            <m:rPr>
                              <m:sty m:val="p"/>
                            </m:rPr>
                            <a:rPr lang="es-AR" sz="2000" i="0">
                              <a:solidFill>
                                <a:srgbClr val="FFFFFF"/>
                              </a:solidFill>
                              <a:latin typeface="Cambria Math" panose="02040503050406030204" pitchFamily="18" charset="0"/>
                              <a:ea typeface="Quicksand"/>
                              <a:cs typeface="Quicksand"/>
                              <a:sym typeface="Quicksand"/>
                            </a:rPr>
                            <m:t>D</m:t>
                          </m:r>
                        </m:e>
                        <m:sub>
                          <m:r>
                            <m:rPr>
                              <m:sty m:val="p"/>
                            </m:rPr>
                            <a:rPr lang="es-AR" sz="2000" i="0">
                              <a:solidFill>
                                <a:srgbClr val="FFFFFF"/>
                              </a:solidFill>
                              <a:latin typeface="Cambria Math" panose="02040503050406030204" pitchFamily="18" charset="0"/>
                              <a:ea typeface="Quicksand"/>
                              <a:cs typeface="Quicksand"/>
                              <a:sym typeface="Quicksand"/>
                            </a:rPr>
                            <m:t>A</m:t>
                          </m:r>
                        </m:sub>
                      </m:sSub>
                      <m:d>
                        <m:dPr>
                          <m:begChr m:val="["/>
                          <m:endChr m:val="]"/>
                          <m:ctrlPr>
                            <a:rPr lang="es-AR" sz="2000" i="1">
                              <a:solidFill>
                                <a:srgbClr val="FFFFFF"/>
                              </a:solidFill>
                              <a:latin typeface="Cambria Math" panose="02040503050406030204" pitchFamily="18" charset="0"/>
                              <a:ea typeface="Quicksand"/>
                              <a:cs typeface="Quicksand"/>
                              <a:sym typeface="Quicksand"/>
                            </a:rPr>
                          </m:ctrlPr>
                        </m:dPr>
                        <m:e>
                          <m:r>
                            <m:rPr>
                              <m:sty m:val="p"/>
                            </m:rPr>
                            <a:rPr lang="es-AR" sz="2000" i="0">
                              <a:solidFill>
                                <a:srgbClr val="FFFFFF"/>
                              </a:solidFill>
                              <a:latin typeface="Cambria Math" panose="02040503050406030204" pitchFamily="18" charset="0"/>
                              <a:ea typeface="Quicksand"/>
                              <a:cs typeface="Quicksand"/>
                              <a:sym typeface="Quicksand"/>
                            </a:rPr>
                            <m:t>TSP</m:t>
                          </m:r>
                        </m:e>
                      </m:d>
                      <m:r>
                        <a:rPr lang="es-AR" sz="2000" i="0">
                          <a:solidFill>
                            <a:srgbClr val="FFFFFF"/>
                          </a:solidFill>
                          <a:latin typeface="Cambria Math" panose="02040503050406030204" pitchFamily="18" charset="0"/>
                          <a:ea typeface="Quicksand"/>
                          <a:cs typeface="Quicksand"/>
                          <a:sym typeface="Quicksand"/>
                        </a:rPr>
                        <m:t>=</m:t>
                      </m:r>
                      <m:sSub>
                        <m:sSubPr>
                          <m:ctrlPr>
                            <a:rPr lang="es-AR" sz="2000" i="1">
                              <a:solidFill>
                                <a:srgbClr val="FFFFFF"/>
                              </a:solidFill>
                              <a:latin typeface="Cambria Math" panose="02040503050406030204" pitchFamily="18" charset="0"/>
                              <a:ea typeface="Quicksand"/>
                              <a:cs typeface="Quicksand"/>
                              <a:sym typeface="Quicksand"/>
                            </a:rPr>
                          </m:ctrlPr>
                        </m:sSubPr>
                        <m:e>
                          <m:r>
                            <m:rPr>
                              <m:sty m:val="p"/>
                            </m:rPr>
                            <a:rPr lang="es-AR" sz="2000" i="0">
                              <a:solidFill>
                                <a:srgbClr val="FFFFFF"/>
                              </a:solidFill>
                              <a:latin typeface="Cambria Math" panose="02040503050406030204" pitchFamily="18" charset="0"/>
                              <a:ea typeface="Quicksand"/>
                              <a:cs typeface="Quicksand"/>
                              <a:sym typeface="Quicksand"/>
                            </a:rPr>
                            <m:t>N</m:t>
                          </m:r>
                        </m:e>
                        <m:sub>
                          <m:r>
                            <m:rPr>
                              <m:sty m:val="p"/>
                            </m:rPr>
                            <a:rPr lang="es-AR" sz="2000" i="0">
                              <a:solidFill>
                                <a:srgbClr val="FFFFFF"/>
                              </a:solidFill>
                              <a:latin typeface="Cambria Math" panose="02040503050406030204" pitchFamily="18" charset="0"/>
                              <a:ea typeface="Quicksand"/>
                              <a:cs typeface="Quicksand"/>
                              <a:sym typeface="Quicksand"/>
                            </a:rPr>
                            <m:t>C</m:t>
                          </m:r>
                        </m:sub>
                      </m:sSub>
                      <m:r>
                        <m:rPr>
                          <m:sty m:val="p"/>
                        </m:rPr>
                        <a:rPr lang="es-AR" sz="2000" i="0">
                          <a:solidFill>
                            <a:srgbClr val="FFFFFF"/>
                          </a:solidFill>
                          <a:latin typeface="Cambria Math" panose="02040503050406030204" pitchFamily="18" charset="0"/>
                          <a:ea typeface="Quicksand"/>
                          <a:cs typeface="Quicksand"/>
                          <a:sym typeface="Quicksand"/>
                        </a:rPr>
                        <m:t>N</m:t>
                      </m:r>
                      <m:r>
                        <a:rPr lang="es-AR" sz="2000" i="0">
                          <a:solidFill>
                            <a:srgbClr val="FFFFFF"/>
                          </a:solidFill>
                          <a:latin typeface="Cambria Math" panose="02040503050406030204" pitchFamily="18" charset="0"/>
                          <a:ea typeface="Quicksand"/>
                          <a:cs typeface="Quicksand"/>
                          <a:sym typeface="Quicksand"/>
                        </a:rPr>
                        <m:t>−11</m:t>
                      </m:r>
                    </m:oMath>
                  </m:oMathPara>
                </a14:m>
                <a:endParaRPr lang="es-AR" sz="2000" dirty="0">
                  <a:solidFill>
                    <a:srgbClr val="FFFFFF"/>
                  </a:solidFill>
                  <a:latin typeface="Times New Roman" panose="02020603050405020304" pitchFamily="18" charset="0"/>
                  <a:cs typeface="Times New Roman" panose="02020603050405020304" pitchFamily="18" charset="0"/>
                </a:endParaRPr>
              </a:p>
            </p:txBody>
          </p:sp>
        </mc:Choice>
        <mc:Fallback>
          <p:sp>
            <p:nvSpPr>
              <p:cNvPr id="5" name="CuadroTexto 4">
                <a:extLst>
                  <a:ext uri="{FF2B5EF4-FFF2-40B4-BE49-F238E27FC236}">
                    <a16:creationId xmlns:a16="http://schemas.microsoft.com/office/drawing/2014/main" id="{14FB81CE-0825-4CFB-AB1E-94FBFC737D99}"/>
                  </a:ext>
                </a:extLst>
              </p:cNvPr>
              <p:cNvSpPr txBox="1">
                <a:spLocks noRot="1" noChangeAspect="1" noMove="1" noResize="1" noEditPoints="1" noAdjustHandles="1" noChangeArrowheads="1" noChangeShapeType="1" noTextEdit="1"/>
              </p:cNvSpPr>
              <p:nvPr/>
            </p:nvSpPr>
            <p:spPr>
              <a:xfrm>
                <a:off x="1068304" y="745100"/>
                <a:ext cx="10055392" cy="4993931"/>
              </a:xfrm>
              <a:prstGeom prst="rect">
                <a:avLst/>
              </a:prstGeom>
              <a:blipFill>
                <a:blip r:embed="rId2"/>
                <a:stretch>
                  <a:fillRect l="-606" t="-611" r="-606"/>
                </a:stretch>
              </a:blipFill>
            </p:spPr>
            <p:txBody>
              <a:bodyPr/>
              <a:lstStyle/>
              <a:p>
                <a:r>
                  <a:rPr lang="es-AR">
                    <a:noFill/>
                  </a:rPr>
                  <a:t> </a:t>
                </a:r>
              </a:p>
            </p:txBody>
          </p:sp>
        </mc:Fallback>
      </mc:AlternateContent>
    </p:spTree>
    <p:extLst>
      <p:ext uri="{BB962C8B-B14F-4D97-AF65-F5344CB8AC3E}">
        <p14:creationId xmlns:p14="http://schemas.microsoft.com/office/powerpoint/2010/main" val="180184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69C29A-D019-410C-85F6-07A5ABDEDA1D}"/>
              </a:ext>
            </a:extLst>
          </p:cNvPr>
          <p:cNvSpPr>
            <a:spLocks noGrp="1"/>
          </p:cNvSpPr>
          <p:nvPr>
            <p:ph type="title"/>
          </p:nvPr>
        </p:nvSpPr>
        <p:spPr>
          <a:xfrm>
            <a:off x="1496292" y="206403"/>
            <a:ext cx="11048999" cy="1076788"/>
          </a:xfrm>
        </p:spPr>
        <p:txBody>
          <a:bodyPr>
            <a:normAutofit/>
          </a:bodyPr>
          <a:lstStyle/>
          <a:p>
            <a:r>
              <a:rPr lang="es-AR" sz="3200" dirty="0"/>
              <a:t>INTERFERENCIA ENTRE PORTADORAS: ORTOGONALIDAD</a:t>
            </a:r>
          </a:p>
        </p:txBody>
      </p:sp>
      <p:pic>
        <p:nvPicPr>
          <p:cNvPr id="5" name="Marcador de contenido 4">
            <a:extLst>
              <a:ext uri="{FF2B5EF4-FFF2-40B4-BE49-F238E27FC236}">
                <a16:creationId xmlns:a16="http://schemas.microsoft.com/office/drawing/2014/main" id="{B356DFA0-B38D-4DE3-891F-0B85BF3B0568}"/>
              </a:ext>
            </a:extLst>
          </p:cNvPr>
          <p:cNvPicPr>
            <a:picLocks noGrp="1" noChangeAspect="1"/>
          </p:cNvPicPr>
          <p:nvPr>
            <p:ph idx="1"/>
          </p:nvPr>
        </p:nvPicPr>
        <p:blipFill rotWithShape="1">
          <a:blip r:embed="rId2"/>
          <a:srcRect l="6500"/>
          <a:stretch/>
        </p:blipFill>
        <p:spPr>
          <a:xfrm>
            <a:off x="3306544" y="2283127"/>
            <a:ext cx="4880407" cy="2305050"/>
          </a:xfrm>
        </p:spPr>
      </p:pic>
      <p:pic>
        <p:nvPicPr>
          <p:cNvPr id="7" name="Imagen 6">
            <a:extLst>
              <a:ext uri="{FF2B5EF4-FFF2-40B4-BE49-F238E27FC236}">
                <a16:creationId xmlns:a16="http://schemas.microsoft.com/office/drawing/2014/main" id="{086885BF-AEA3-4E7F-A8C0-DECF7DE44112}"/>
              </a:ext>
            </a:extLst>
          </p:cNvPr>
          <p:cNvPicPr>
            <a:picLocks noChangeAspect="1"/>
          </p:cNvPicPr>
          <p:nvPr/>
        </p:nvPicPr>
        <p:blipFill>
          <a:blip r:embed="rId3"/>
          <a:stretch>
            <a:fillRect/>
          </a:stretch>
        </p:blipFill>
        <p:spPr>
          <a:xfrm>
            <a:off x="8186951" y="2275916"/>
            <a:ext cx="3867796" cy="2305050"/>
          </a:xfrm>
          <a:prstGeom prst="rect">
            <a:avLst/>
          </a:prstGeom>
        </p:spPr>
      </p:pic>
      <p:sp>
        <p:nvSpPr>
          <p:cNvPr id="10" name="CuadroTexto 9">
            <a:extLst>
              <a:ext uri="{FF2B5EF4-FFF2-40B4-BE49-F238E27FC236}">
                <a16:creationId xmlns:a16="http://schemas.microsoft.com/office/drawing/2014/main" id="{DC4C2FA4-2055-4CDB-A7A0-EA86239E306F}"/>
              </a:ext>
            </a:extLst>
          </p:cNvPr>
          <p:cNvSpPr txBox="1"/>
          <p:nvPr/>
        </p:nvSpPr>
        <p:spPr>
          <a:xfrm>
            <a:off x="1496292" y="1199128"/>
            <a:ext cx="9385523" cy="1015663"/>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Para evitar la interferencia entre portadoras (ICI), las portadoras mantienen una separación en frecuencia cuyo valor responde a una condición que constituye la esencia del principio de funcionamiento de este sistema de modulación (ortogonalidad). </a:t>
            </a:r>
            <a:endParaRPr lang="es-AR" dirty="0"/>
          </a:p>
        </p:txBody>
      </p:sp>
      <p:sp>
        <p:nvSpPr>
          <p:cNvPr id="11" name="CuadroTexto 10">
            <a:extLst>
              <a:ext uri="{FF2B5EF4-FFF2-40B4-BE49-F238E27FC236}">
                <a16:creationId xmlns:a16="http://schemas.microsoft.com/office/drawing/2014/main" id="{8432C0CC-4872-4AEC-A26E-D46A9A4F6B01}"/>
              </a:ext>
            </a:extLst>
          </p:cNvPr>
          <p:cNvSpPr txBox="1"/>
          <p:nvPr/>
        </p:nvSpPr>
        <p:spPr>
          <a:xfrm>
            <a:off x="0" y="2614408"/>
            <a:ext cx="3306544" cy="1323439"/>
          </a:xfrm>
          <a:prstGeom prst="rect">
            <a:avLst/>
          </a:prstGeom>
          <a:noFill/>
        </p:spPr>
        <p:txBody>
          <a:bodyPr wrap="square" rtlCol="0">
            <a:spAutoFit/>
          </a:bodyPr>
          <a:lstStyle/>
          <a:p>
            <a:pPr marL="114300" algn="just"/>
            <a:r>
              <a:rPr lang="es-ES" sz="2000" dirty="0">
                <a:latin typeface="Times New Roman" panose="02020603050405020304" pitchFamily="18" charset="0"/>
                <a:cs typeface="Times New Roman" panose="02020603050405020304" pitchFamily="18" charset="0"/>
              </a:rPr>
              <a:t>En las graficas se observa a las portadoras como señales sinusoidales con alguna clase de modulación.</a:t>
            </a:r>
            <a:endParaRPr lang="es-AR" sz="2000"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E117F668-514B-4EE1-8395-BF0119B3ECB3}"/>
              </a:ext>
            </a:extLst>
          </p:cNvPr>
          <p:cNvSpPr txBox="1"/>
          <p:nvPr/>
        </p:nvSpPr>
        <p:spPr>
          <a:xfrm>
            <a:off x="1275859" y="5658872"/>
            <a:ext cx="9826388" cy="707886"/>
          </a:xfrm>
          <a:prstGeom prst="rect">
            <a:avLst/>
          </a:prstGeom>
          <a:noFill/>
        </p:spPr>
        <p:txBody>
          <a:bodyPr wrap="square">
            <a:spAutoFit/>
          </a:bodyPr>
          <a:lstStyle/>
          <a:p>
            <a:pPr marL="114300" algn="just"/>
            <a:r>
              <a:rPr lang="es-ES" sz="2000">
                <a:latin typeface="Times New Roman" panose="02020603050405020304" pitchFamily="18" charset="0"/>
                <a:cs typeface="Times New Roman" panose="02020603050405020304" pitchFamily="18" charset="0"/>
              </a:rPr>
              <a:t>El principio de ortogonalidad se cumple cuando la separación entre portadoras es igual a la inversa del tiempo de duración del símbolo.</a:t>
            </a:r>
            <a:endParaRPr lang="es-ES" sz="2000" dirty="0">
              <a:latin typeface="Times New Roman" panose="02020603050405020304" pitchFamily="18" charset="0"/>
              <a:cs typeface="Times New Roman" panose="02020603050405020304" pitchFamily="18" charset="0"/>
            </a:endParaRPr>
          </a:p>
        </p:txBody>
      </p:sp>
      <p:cxnSp>
        <p:nvCxnSpPr>
          <p:cNvPr id="17" name="Conector: angular 16">
            <a:extLst>
              <a:ext uri="{FF2B5EF4-FFF2-40B4-BE49-F238E27FC236}">
                <a16:creationId xmlns:a16="http://schemas.microsoft.com/office/drawing/2014/main" id="{9E9B25A8-CBCA-46B0-9B24-9C6070808F7C}"/>
              </a:ext>
            </a:extLst>
          </p:cNvPr>
          <p:cNvCxnSpPr>
            <a:cxnSpLocks/>
            <a:stCxn id="5" idx="2"/>
          </p:cNvCxnSpPr>
          <p:nvPr/>
        </p:nvCxnSpPr>
        <p:spPr>
          <a:xfrm rot="5400000">
            <a:off x="4746857" y="4658980"/>
            <a:ext cx="1070695" cy="92908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1490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E4339-4A72-45E0-A6E3-8770F8D2B456}"/>
              </a:ext>
            </a:extLst>
          </p:cNvPr>
          <p:cNvSpPr>
            <a:spLocks noGrp="1"/>
          </p:cNvSpPr>
          <p:nvPr>
            <p:ph type="title"/>
          </p:nvPr>
        </p:nvSpPr>
        <p:spPr>
          <a:xfrm>
            <a:off x="4160520" y="642528"/>
            <a:ext cx="2988627" cy="1478570"/>
          </a:xfrm>
        </p:spPr>
        <p:txBody>
          <a:bodyPr/>
          <a:lstStyle/>
          <a:p>
            <a:r>
              <a:rPr lang="es-ES" dirty="0"/>
              <a:t>Bibliografía</a:t>
            </a:r>
            <a:endParaRPr lang="es-AR" dirty="0"/>
          </a:p>
        </p:txBody>
      </p:sp>
      <p:sp>
        <p:nvSpPr>
          <p:cNvPr id="4" name="CuadroTexto 3">
            <a:extLst>
              <a:ext uri="{FF2B5EF4-FFF2-40B4-BE49-F238E27FC236}">
                <a16:creationId xmlns:a16="http://schemas.microsoft.com/office/drawing/2014/main" id="{AC7DF852-F240-4A47-B653-96E3A4247334}"/>
              </a:ext>
            </a:extLst>
          </p:cNvPr>
          <p:cNvSpPr txBox="1"/>
          <p:nvPr/>
        </p:nvSpPr>
        <p:spPr>
          <a:xfrm>
            <a:off x="1981200" y="2136338"/>
            <a:ext cx="7894320" cy="3139321"/>
          </a:xfrm>
          <a:prstGeom prst="rect">
            <a:avLst/>
          </a:prstGeom>
          <a:noFill/>
        </p:spPr>
        <p:txBody>
          <a:bodyPr wrap="square" rtlCol="0">
            <a:spAutoFit/>
          </a:bodyPr>
          <a:lstStyle/>
          <a:p>
            <a:pPr marL="285750" indent="-285750" algn="just">
              <a:buFont typeface="Arial" panose="020B0604020202020204" pitchFamily="34" charset="0"/>
              <a:buChar char="•"/>
            </a:pPr>
            <a:r>
              <a:rPr lang="es-AR" dirty="0">
                <a:hlinkClick r:id="rId2">
                  <a:extLst>
                    <a:ext uri="{A12FA001-AC4F-418D-AE19-62706E023703}">
                      <ahyp:hlinkClr xmlns:ahyp="http://schemas.microsoft.com/office/drawing/2018/hyperlinkcolor" val="tx"/>
                    </a:ext>
                  </a:extLst>
                </a:hlinkClick>
              </a:rPr>
              <a:t>http://www2.elo.utfsm.cl/~elo341/SistemaISDB_Tb.pdf</a:t>
            </a:r>
            <a:endParaRPr lang="es-AR" dirty="0"/>
          </a:p>
          <a:p>
            <a:pPr marL="285750" indent="-285750" algn="just">
              <a:buFont typeface="Arial" panose="020B0604020202020204" pitchFamily="34" charset="0"/>
              <a:buChar char="•"/>
            </a:pPr>
            <a:r>
              <a:rPr lang="es-AR" dirty="0">
                <a:hlinkClick r:id="rId3">
                  <a:extLst>
                    <a:ext uri="{A12FA001-AC4F-418D-AE19-62706E023703}">
                      <ahyp:hlinkClr xmlns:ahyp="http://schemas.microsoft.com/office/drawing/2018/hyperlinkcolor" val="tx"/>
                    </a:ext>
                  </a:extLst>
                </a:hlinkClick>
              </a:rPr>
              <a:t>https://www.investigacion.frc.utn.edu.ar/comunicaciones/pub/file/Presentacin%20Pisciotta%20SECOM%202013.pdf</a:t>
            </a:r>
            <a:endParaRPr lang="es-AR" dirty="0"/>
          </a:p>
          <a:p>
            <a:pPr marL="285750" indent="-285750" algn="just">
              <a:buFont typeface="Arial" panose="020B0604020202020204" pitchFamily="34" charset="0"/>
              <a:buChar char="•"/>
            </a:pPr>
            <a:r>
              <a:rPr lang="es-AR" dirty="0">
                <a:hlinkClick r:id="rId4">
                  <a:extLst>
                    <a:ext uri="{A12FA001-AC4F-418D-AE19-62706E023703}">
                      <ahyp:hlinkClr xmlns:ahyp="http://schemas.microsoft.com/office/drawing/2018/hyperlinkcolor" val="tx"/>
                    </a:ext>
                  </a:extLst>
                </a:hlinkClick>
              </a:rPr>
              <a:t>https://drive.google.com/drive/folders/1m7boq3VUrXr549gWpHAPxl_AeLrJUAHx</a:t>
            </a:r>
            <a:endParaRPr lang="es-AR" dirty="0"/>
          </a:p>
          <a:p>
            <a:pPr marL="285750" indent="-285750" algn="just">
              <a:buFont typeface="Arial" panose="020B0604020202020204" pitchFamily="34" charset="0"/>
              <a:buChar char="•"/>
            </a:pPr>
            <a:r>
              <a:rPr lang="es-AR" dirty="0">
                <a:hlinkClick r:id="rId4">
                  <a:extLst>
                    <a:ext uri="{A12FA001-AC4F-418D-AE19-62706E023703}">
                      <ahyp:hlinkClr xmlns:ahyp="http://schemas.microsoft.com/office/drawing/2018/hyperlinkcolor" val="tx"/>
                    </a:ext>
                  </a:extLst>
                </a:hlinkClick>
              </a:rPr>
              <a:t>https://drive.google.com/drive/folders/1m7boq3VUrXr549gWpHAPxl_AeLrJUAHx</a:t>
            </a:r>
            <a:endParaRPr lang="es-AR" dirty="0"/>
          </a:p>
          <a:p>
            <a:pPr marL="285750" indent="-285750" algn="just">
              <a:buFont typeface="Arial" panose="020B0604020202020204" pitchFamily="34" charset="0"/>
              <a:buChar char="•"/>
            </a:pPr>
            <a:r>
              <a:rPr lang="es-AR" dirty="0">
                <a:hlinkClick r:id="rId4">
                  <a:extLst>
                    <a:ext uri="{A12FA001-AC4F-418D-AE19-62706E023703}">
                      <ahyp:hlinkClr xmlns:ahyp="http://schemas.microsoft.com/office/drawing/2018/hyperlinkcolor" val="tx"/>
                    </a:ext>
                  </a:extLst>
                </a:hlinkClick>
              </a:rPr>
              <a:t>https://drive.google.com/drive/folders/1m7boq3VUrXr549gWpHAPxl_AeLrJUAHx</a:t>
            </a:r>
            <a:r>
              <a:rPr lang="es-AR" dirty="0"/>
              <a:t> </a:t>
            </a:r>
          </a:p>
          <a:p>
            <a:pPr marL="285750" indent="-285750" algn="just">
              <a:buFont typeface="Arial" panose="020B0604020202020204" pitchFamily="34" charset="0"/>
              <a:buChar char="•"/>
            </a:pPr>
            <a:r>
              <a:rPr lang="es-AR" dirty="0">
                <a:hlinkClick r:id="rId4">
                  <a:extLst>
                    <a:ext uri="{A12FA001-AC4F-418D-AE19-62706E023703}">
                      <ahyp:hlinkClr xmlns:ahyp="http://schemas.microsoft.com/office/drawing/2018/hyperlinkcolor" val="tx"/>
                    </a:ext>
                  </a:extLst>
                </a:hlinkClick>
              </a:rPr>
              <a:t>https://drive.google.com/drive/folders/1m7boq3VUrXr549gWpHAPxl_AeLrJUAHx</a:t>
            </a:r>
            <a:r>
              <a:rPr lang="es-AR" dirty="0"/>
              <a:t> </a:t>
            </a:r>
          </a:p>
        </p:txBody>
      </p:sp>
    </p:spTree>
    <p:extLst>
      <p:ext uri="{BB962C8B-B14F-4D97-AF65-F5344CB8AC3E}">
        <p14:creationId xmlns:p14="http://schemas.microsoft.com/office/powerpoint/2010/main" val="1527061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017D9C65-D917-419F-8564-495808F813FF}"/>
              </a:ext>
            </a:extLst>
          </p:cNvPr>
          <p:cNvPicPr>
            <a:picLocks noGrp="1" noChangeAspect="1"/>
          </p:cNvPicPr>
          <p:nvPr>
            <p:ph idx="1"/>
          </p:nvPr>
        </p:nvPicPr>
        <p:blipFill>
          <a:blip r:embed="rId3"/>
          <a:stretch>
            <a:fillRect/>
          </a:stretch>
        </p:blipFill>
        <p:spPr>
          <a:xfrm>
            <a:off x="2152533" y="4311758"/>
            <a:ext cx="7883755" cy="2389404"/>
          </a:xfrm>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E75089C2-19B0-436B-9846-0CB3B4685918}"/>
                  </a:ext>
                </a:extLst>
              </p:cNvPr>
              <p:cNvSpPr txBox="1"/>
              <p:nvPr/>
            </p:nvSpPr>
            <p:spPr>
              <a:xfrm>
                <a:off x="2019868" y="879246"/>
                <a:ext cx="8016420" cy="2666436"/>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El espectro resultante estará compuesto por curvas de la forma </a:t>
                </a:r>
                <a14:m>
                  <m:oMath xmlns:m="http://schemas.openxmlformats.org/officeDocument/2006/math">
                    <m:r>
                      <a:rPr lang="es-AR" sz="2000">
                        <a:latin typeface="Cambria Math" panose="02040503050406030204" pitchFamily="18" charset="0"/>
                        <a:cs typeface="Times New Roman" panose="02020603050405020304" pitchFamily="18" charset="0"/>
                      </a:rPr>
                      <m:t>𝑦</m:t>
                    </m:r>
                    <m:r>
                      <a:rPr lang="es-AR" sz="2000">
                        <a:latin typeface="Cambria Math" panose="02040503050406030204" pitchFamily="18" charset="0"/>
                        <a:cs typeface="Times New Roman" panose="02020603050405020304" pitchFamily="18" charset="0"/>
                      </a:rPr>
                      <m:t>=</m:t>
                    </m:r>
                    <m:f>
                      <m:fPr>
                        <m:ctrlPr>
                          <a:rPr lang="es-AR" sz="2000" i="1">
                            <a:latin typeface="Cambria Math" panose="02040503050406030204" pitchFamily="18" charset="0"/>
                            <a:cs typeface="Times New Roman" panose="02020603050405020304" pitchFamily="18" charset="0"/>
                          </a:rPr>
                        </m:ctrlPr>
                      </m:fPr>
                      <m:num>
                        <m:r>
                          <a:rPr lang="es-AR" sz="2000">
                            <a:latin typeface="Cambria Math" panose="02040503050406030204" pitchFamily="18" charset="0"/>
                            <a:cs typeface="Times New Roman" panose="02020603050405020304" pitchFamily="18" charset="0"/>
                          </a:rPr>
                          <m:t>𝑠𝑒𝑛</m:t>
                        </m:r>
                        <m:r>
                          <a:rPr lang="es-AR" sz="2000">
                            <a:latin typeface="Cambria Math" panose="02040503050406030204" pitchFamily="18" charset="0"/>
                            <a:cs typeface="Times New Roman" panose="02020603050405020304" pitchFamily="18" charset="0"/>
                          </a:rPr>
                          <m:t>(</m:t>
                        </m:r>
                        <m:r>
                          <a:rPr lang="es-AR" sz="2000">
                            <a:latin typeface="Cambria Math" panose="02040503050406030204" pitchFamily="18" charset="0"/>
                            <a:cs typeface="Times New Roman" panose="02020603050405020304" pitchFamily="18" charset="0"/>
                          </a:rPr>
                          <m:t>𝑥</m:t>
                        </m:r>
                        <m:r>
                          <a:rPr lang="es-AR" sz="2000">
                            <a:latin typeface="Cambria Math" panose="02040503050406030204" pitchFamily="18" charset="0"/>
                            <a:cs typeface="Times New Roman" panose="02020603050405020304" pitchFamily="18" charset="0"/>
                          </a:rPr>
                          <m:t>)</m:t>
                        </m:r>
                      </m:num>
                      <m:den>
                        <m:r>
                          <a:rPr lang="es-AR" sz="2000">
                            <a:latin typeface="Cambria Math" panose="02040503050406030204" pitchFamily="18" charset="0"/>
                            <a:cs typeface="Times New Roman" panose="02020603050405020304" pitchFamily="18" charset="0"/>
                          </a:rPr>
                          <m:t>𝑥</m:t>
                        </m:r>
                      </m:den>
                    </m:f>
                  </m:oMath>
                </a14:m>
                <a:r>
                  <a:rPr lang="es-MX" sz="2000" dirty="0">
                    <a:latin typeface="Times New Roman" panose="02020603050405020304" pitchFamily="18" charset="0"/>
                    <a:cs typeface="Times New Roman" panose="02020603050405020304" pitchFamily="18" charset="0"/>
                  </a:rPr>
                  <a:t>, tantas como portadoras existan y los cruces por cero de cada una de estas curvas también cumplirán con la relación </a:t>
                </a:r>
                <a14:m>
                  <m:oMath xmlns:m="http://schemas.openxmlformats.org/officeDocument/2006/math">
                    <m:r>
                      <a:rPr lang="es-MX" sz="2000">
                        <a:latin typeface="Cambria Math" panose="02040503050406030204" pitchFamily="18" charset="0"/>
                        <a:cs typeface="Times New Roman" panose="02020603050405020304" pitchFamily="18" charset="0"/>
                      </a:rPr>
                      <m:t>∆</m:t>
                    </m:r>
                    <m:r>
                      <a:rPr lang="es-AR" sz="2000">
                        <a:latin typeface="Cambria Math" panose="02040503050406030204" pitchFamily="18" charset="0"/>
                        <a:cs typeface="Times New Roman" panose="02020603050405020304" pitchFamily="18" charset="0"/>
                      </a:rPr>
                      <m:t>𝑓</m:t>
                    </m:r>
                    <m:r>
                      <a:rPr lang="es-AR" sz="2000">
                        <a:latin typeface="Cambria Math" panose="02040503050406030204" pitchFamily="18" charset="0"/>
                        <a:cs typeface="Times New Roman" panose="02020603050405020304" pitchFamily="18" charset="0"/>
                      </a:rPr>
                      <m:t>=</m:t>
                    </m:r>
                    <m:sSup>
                      <m:sSupPr>
                        <m:ctrlPr>
                          <a:rPr lang="es-ES" sz="2000" b="0" i="1" smtClean="0">
                            <a:latin typeface="Cambria Math" panose="02040503050406030204" pitchFamily="18" charset="0"/>
                            <a:cs typeface="Times New Roman" panose="02020603050405020304" pitchFamily="18" charset="0"/>
                          </a:rPr>
                        </m:ctrlPr>
                      </m:sSupPr>
                      <m:e>
                        <m:d>
                          <m:dPr>
                            <m:ctrlPr>
                              <a:rPr lang="es-ES" sz="2000" b="0" i="1" smtClean="0">
                                <a:latin typeface="Cambria Math" panose="02040503050406030204" pitchFamily="18" charset="0"/>
                                <a:cs typeface="Times New Roman" panose="02020603050405020304" pitchFamily="18" charset="0"/>
                              </a:rPr>
                            </m:ctrlPr>
                          </m:dPr>
                          <m:e>
                            <m:sSub>
                              <m:sSubPr>
                                <m:ctrlPr>
                                  <a:rPr lang="es-AR" sz="2000" i="1">
                                    <a:latin typeface="Cambria Math" panose="02040503050406030204" pitchFamily="18" charset="0"/>
                                    <a:cs typeface="Times New Roman" panose="02020603050405020304" pitchFamily="18" charset="0"/>
                                  </a:rPr>
                                </m:ctrlPr>
                              </m:sSubPr>
                              <m:e>
                                <m:r>
                                  <a:rPr lang="es-AR" sz="2000">
                                    <a:latin typeface="Cambria Math" panose="02040503050406030204" pitchFamily="18" charset="0"/>
                                    <a:cs typeface="Times New Roman" panose="02020603050405020304" pitchFamily="18" charset="0"/>
                                  </a:rPr>
                                  <m:t>𝑇</m:t>
                                </m:r>
                              </m:e>
                              <m:sub>
                                <m:r>
                                  <a:rPr lang="es-AR" sz="2000">
                                    <a:latin typeface="Cambria Math" panose="02040503050406030204" pitchFamily="18" charset="0"/>
                                    <a:cs typeface="Times New Roman" panose="02020603050405020304" pitchFamily="18" charset="0"/>
                                  </a:rPr>
                                  <m:t>𝑈</m:t>
                                </m:r>
                              </m:sub>
                            </m:sSub>
                          </m:e>
                        </m:d>
                      </m:e>
                      <m:sup>
                        <m:r>
                          <a:rPr lang="es-ES" sz="2000" b="0" i="0" smtClean="0">
                            <a:latin typeface="Cambria Math" panose="02040503050406030204" pitchFamily="18" charset="0"/>
                            <a:cs typeface="Times New Roman" panose="02020603050405020304" pitchFamily="18" charset="0"/>
                          </a:rPr>
                          <m:t>−1</m:t>
                        </m:r>
                      </m:sup>
                    </m:sSup>
                  </m:oMath>
                </a14:m>
                <a:r>
                  <a:rPr lang="es-MX" sz="2000" dirty="0">
                    <a:latin typeface="Times New Roman" panose="02020603050405020304" pitchFamily="18" charset="0"/>
                    <a:cs typeface="Times New Roman" panose="02020603050405020304" pitchFamily="18" charset="0"/>
                  </a:rPr>
                  <a:t>,  siendo Tu el tamaño de la ventana.</a:t>
                </a:r>
              </a:p>
              <a:p>
                <a:pPr marL="114300" algn="just"/>
                <a:r>
                  <a:rPr lang="es-MX" sz="2000" dirty="0">
                    <a:latin typeface="Times New Roman" panose="02020603050405020304" pitchFamily="18" charset="0"/>
                    <a:cs typeface="Times New Roman" panose="02020603050405020304" pitchFamily="18" charset="0"/>
                  </a:rPr>
                  <a:t>Si la separación en frecuencia entre cada una de las portadoras se fija en base al valor </a:t>
                </a:r>
                <a14:m>
                  <m:oMath xmlns:m="http://schemas.openxmlformats.org/officeDocument/2006/math">
                    <m:r>
                      <a:rPr lang="es-MX" sz="2000">
                        <a:latin typeface="Cambria Math" panose="02040503050406030204" pitchFamily="18" charset="0"/>
                        <a:cs typeface="Times New Roman" panose="02020603050405020304" pitchFamily="18" charset="0"/>
                      </a:rPr>
                      <m:t>∆</m:t>
                    </m:r>
                    <m:r>
                      <a:rPr lang="es-AR" sz="2000">
                        <a:latin typeface="Cambria Math" panose="02040503050406030204" pitchFamily="18" charset="0"/>
                        <a:cs typeface="Times New Roman" panose="02020603050405020304" pitchFamily="18" charset="0"/>
                      </a:rPr>
                      <m:t>𝑓</m:t>
                    </m:r>
                    <m:r>
                      <a:rPr lang="es-AR" sz="2000">
                        <a:latin typeface="Cambria Math" panose="02040503050406030204" pitchFamily="18" charset="0"/>
                        <a:cs typeface="Times New Roman" panose="02020603050405020304" pitchFamily="18" charset="0"/>
                      </a:rPr>
                      <m:t>=</m:t>
                    </m:r>
                    <m:sSup>
                      <m:sSupPr>
                        <m:ctrlPr>
                          <a:rPr lang="es-ES" sz="2000" i="1">
                            <a:latin typeface="Cambria Math" panose="02040503050406030204" pitchFamily="18" charset="0"/>
                            <a:cs typeface="Times New Roman" panose="02020603050405020304" pitchFamily="18" charset="0"/>
                          </a:rPr>
                        </m:ctrlPr>
                      </m:sSupPr>
                      <m:e>
                        <m:d>
                          <m:dPr>
                            <m:ctrlPr>
                              <a:rPr lang="es-ES" sz="2000" i="1">
                                <a:latin typeface="Cambria Math" panose="02040503050406030204" pitchFamily="18" charset="0"/>
                                <a:cs typeface="Times New Roman" panose="02020603050405020304" pitchFamily="18" charset="0"/>
                              </a:rPr>
                            </m:ctrlPr>
                          </m:dPr>
                          <m:e>
                            <m:sSub>
                              <m:sSubPr>
                                <m:ctrlPr>
                                  <a:rPr lang="es-AR" sz="2000" i="1">
                                    <a:latin typeface="Cambria Math" panose="02040503050406030204" pitchFamily="18" charset="0"/>
                                    <a:cs typeface="Times New Roman" panose="02020603050405020304" pitchFamily="18" charset="0"/>
                                  </a:rPr>
                                </m:ctrlPr>
                              </m:sSubPr>
                              <m:e>
                                <m:r>
                                  <a:rPr lang="es-AR" sz="2000">
                                    <a:latin typeface="Cambria Math" panose="02040503050406030204" pitchFamily="18" charset="0"/>
                                    <a:cs typeface="Times New Roman" panose="02020603050405020304" pitchFamily="18" charset="0"/>
                                  </a:rPr>
                                  <m:t>𝑇</m:t>
                                </m:r>
                              </m:e>
                              <m:sub>
                                <m:r>
                                  <a:rPr lang="es-AR" sz="2000">
                                    <a:latin typeface="Cambria Math" panose="02040503050406030204" pitchFamily="18" charset="0"/>
                                    <a:cs typeface="Times New Roman" panose="02020603050405020304" pitchFamily="18" charset="0"/>
                                  </a:rPr>
                                  <m:t>𝑈</m:t>
                                </m:r>
                              </m:sub>
                            </m:sSub>
                          </m:e>
                        </m:d>
                      </m:e>
                      <m:sup>
                        <m:r>
                          <a:rPr lang="es-ES" sz="2000">
                            <a:latin typeface="Cambria Math" panose="02040503050406030204" pitchFamily="18" charset="0"/>
                            <a:cs typeface="Times New Roman" panose="02020603050405020304" pitchFamily="18" charset="0"/>
                          </a:rPr>
                          <m:t>−1</m:t>
                        </m:r>
                      </m:sup>
                    </m:sSup>
                  </m:oMath>
                </a14:m>
                <a:r>
                  <a:rPr lang="es-MX" sz="2000" dirty="0">
                    <a:latin typeface="Times New Roman" panose="02020603050405020304" pitchFamily="18" charset="0"/>
                    <a:cs typeface="Times New Roman" panose="02020603050405020304" pitchFamily="18" charset="0"/>
                  </a:rPr>
                  <a:t>, las portadoras cumplen con la condición de ortogonalidad y se evita que se interfieran entre si las portadoras (ICI)</a:t>
                </a:r>
              </a:p>
              <a:p>
                <a:endParaRPr lang="es-AR" dirty="0"/>
              </a:p>
            </p:txBody>
          </p:sp>
        </mc:Choice>
        <mc:Fallback xmlns="">
          <p:sp>
            <p:nvSpPr>
              <p:cNvPr id="8" name="CuadroTexto 7">
                <a:extLst>
                  <a:ext uri="{FF2B5EF4-FFF2-40B4-BE49-F238E27FC236}">
                    <a16:creationId xmlns:a16="http://schemas.microsoft.com/office/drawing/2014/main" id="{E75089C2-19B0-436B-9846-0CB3B4685918}"/>
                  </a:ext>
                </a:extLst>
              </p:cNvPr>
              <p:cNvSpPr txBox="1">
                <a:spLocks noRot="1" noChangeAspect="1" noMove="1" noResize="1" noEditPoints="1" noAdjustHandles="1" noChangeArrowheads="1" noChangeShapeType="1" noTextEdit="1"/>
              </p:cNvSpPr>
              <p:nvPr/>
            </p:nvSpPr>
            <p:spPr>
              <a:xfrm>
                <a:off x="2019868" y="879246"/>
                <a:ext cx="8016420" cy="2666436"/>
              </a:xfrm>
              <a:prstGeom prst="rect">
                <a:avLst/>
              </a:prstGeom>
              <a:blipFill>
                <a:blip r:embed="rId4"/>
                <a:stretch>
                  <a:fillRect r="-837"/>
                </a:stretch>
              </a:blipFill>
            </p:spPr>
            <p:txBody>
              <a:bodyPr/>
              <a:lstStyle/>
              <a:p>
                <a:r>
                  <a:rPr lang="es-AR">
                    <a:noFill/>
                  </a:rPr>
                  <a:t> </a:t>
                </a:r>
              </a:p>
            </p:txBody>
          </p:sp>
        </mc:Fallback>
      </mc:AlternateContent>
      <p:cxnSp>
        <p:nvCxnSpPr>
          <p:cNvPr id="10" name="Conector recto de flecha 9">
            <a:extLst>
              <a:ext uri="{FF2B5EF4-FFF2-40B4-BE49-F238E27FC236}">
                <a16:creationId xmlns:a16="http://schemas.microsoft.com/office/drawing/2014/main" id="{4D39EF3C-67C1-44DA-8336-7334201107B8}"/>
              </a:ext>
            </a:extLst>
          </p:cNvPr>
          <p:cNvCxnSpPr>
            <a:cxnSpLocks/>
          </p:cNvCxnSpPr>
          <p:nvPr/>
        </p:nvCxnSpPr>
        <p:spPr>
          <a:xfrm flipH="1">
            <a:off x="4121624" y="3275463"/>
            <a:ext cx="122830" cy="1201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705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A211F-3A06-492F-A47C-EF9414D3FEE6}"/>
              </a:ext>
            </a:extLst>
          </p:cNvPr>
          <p:cNvSpPr>
            <a:spLocks noGrp="1"/>
          </p:cNvSpPr>
          <p:nvPr>
            <p:ph type="title"/>
          </p:nvPr>
        </p:nvSpPr>
        <p:spPr>
          <a:xfrm>
            <a:off x="1141412" y="119754"/>
            <a:ext cx="9905998" cy="1478570"/>
          </a:xfrm>
        </p:spPr>
        <p:txBody>
          <a:bodyPr>
            <a:normAutofit/>
          </a:bodyPr>
          <a:lstStyle/>
          <a:p>
            <a:r>
              <a:rPr lang="es-AR" sz="3200" dirty="0"/>
              <a:t>INTERFERENCIA ENTRE SÍMBOLOS: INTERVALO DE GUARDA</a:t>
            </a:r>
          </a:p>
        </p:txBody>
      </p:sp>
      <p:sp>
        <p:nvSpPr>
          <p:cNvPr id="3" name="Marcador de contenido 2">
            <a:extLst>
              <a:ext uri="{FF2B5EF4-FFF2-40B4-BE49-F238E27FC236}">
                <a16:creationId xmlns:a16="http://schemas.microsoft.com/office/drawing/2014/main" id="{A373B318-B386-4CE4-9EC2-5151E3B229F3}"/>
              </a:ext>
            </a:extLst>
          </p:cNvPr>
          <p:cNvSpPr>
            <a:spLocks noGrp="1"/>
          </p:cNvSpPr>
          <p:nvPr>
            <p:ph idx="1"/>
          </p:nvPr>
        </p:nvSpPr>
        <p:spPr>
          <a:xfrm>
            <a:off x="1141410" y="1314306"/>
            <a:ext cx="9905999" cy="2398713"/>
          </a:xfrm>
        </p:spPr>
        <p:txBody>
          <a:bodyPr/>
          <a:lstStyle/>
          <a:p>
            <a:pPr marL="114300" indent="0" algn="just" defTabSz="457200">
              <a:buNone/>
            </a:pPr>
            <a:r>
              <a:rPr lang="es-MX" sz="2000" dirty="0">
                <a:latin typeface="Times New Roman" panose="02020603050405020304" pitchFamily="18" charset="0"/>
                <a:cs typeface="Times New Roman" panose="02020603050405020304" pitchFamily="18" charset="0"/>
              </a:rPr>
              <a:t>El problema que resta por resolver es el de la interferencia entre símbolos (ISI). Producto de las replicas de la señal original, la parte inicial de cada nuevo símbolo OFDM transmitido corre serios riesgos de ser degradada por el final del símbolo que le antecede. La manera de evitar esto es insertando un intervalo de guarda al comienzo de cada símbolo OFDM:</a:t>
            </a:r>
          </a:p>
          <a:p>
            <a:pPr marL="0" indent="0">
              <a:buNone/>
            </a:pPr>
            <a:endParaRPr lang="es-AR" dirty="0"/>
          </a:p>
        </p:txBody>
      </p:sp>
      <p:pic>
        <p:nvPicPr>
          <p:cNvPr id="4" name="Imagen 3">
            <a:extLst>
              <a:ext uri="{FF2B5EF4-FFF2-40B4-BE49-F238E27FC236}">
                <a16:creationId xmlns:a16="http://schemas.microsoft.com/office/drawing/2014/main" id="{04E2C271-9890-4322-BA5D-79D54A019F43}"/>
              </a:ext>
            </a:extLst>
          </p:cNvPr>
          <p:cNvPicPr>
            <a:picLocks noChangeAspect="1"/>
          </p:cNvPicPr>
          <p:nvPr/>
        </p:nvPicPr>
        <p:blipFill rotWithShape="1">
          <a:blip r:embed="rId3"/>
          <a:srcRect l="5035"/>
          <a:stretch/>
        </p:blipFill>
        <p:spPr>
          <a:xfrm>
            <a:off x="2952381" y="3213961"/>
            <a:ext cx="6284055" cy="3387219"/>
          </a:xfrm>
          <a:prstGeom prst="rect">
            <a:avLst/>
          </a:prstGeom>
        </p:spPr>
      </p:pic>
    </p:spTree>
    <p:extLst>
      <p:ext uri="{BB962C8B-B14F-4D97-AF65-F5344CB8AC3E}">
        <p14:creationId xmlns:p14="http://schemas.microsoft.com/office/powerpoint/2010/main" val="279308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93E42-9380-4EB7-AA02-F38301331AC5}"/>
              </a:ext>
            </a:extLst>
          </p:cNvPr>
          <p:cNvSpPr>
            <a:spLocks noGrp="1"/>
          </p:cNvSpPr>
          <p:nvPr>
            <p:ph type="title"/>
          </p:nvPr>
        </p:nvSpPr>
        <p:spPr>
          <a:xfrm>
            <a:off x="1253837" y="152400"/>
            <a:ext cx="9905998" cy="845127"/>
          </a:xfrm>
        </p:spPr>
        <p:txBody>
          <a:bodyPr/>
          <a:lstStyle/>
          <a:p>
            <a:r>
              <a:rPr lang="es-ES" dirty="0"/>
              <a:t>Duración del intervalo de guarda</a:t>
            </a:r>
            <a:endParaRPr lang="es-AR" dirty="0"/>
          </a:p>
        </p:txBody>
      </p:sp>
      <p:pic>
        <p:nvPicPr>
          <p:cNvPr id="5" name="Marcador de contenido 4">
            <a:extLst>
              <a:ext uri="{FF2B5EF4-FFF2-40B4-BE49-F238E27FC236}">
                <a16:creationId xmlns:a16="http://schemas.microsoft.com/office/drawing/2014/main" id="{E2811B2D-C11E-4045-884C-74370AE25E31}"/>
              </a:ext>
            </a:extLst>
          </p:cNvPr>
          <p:cNvPicPr>
            <a:picLocks noGrp="1" noChangeAspect="1"/>
          </p:cNvPicPr>
          <p:nvPr>
            <p:ph idx="1"/>
          </p:nvPr>
        </p:nvPicPr>
        <p:blipFill>
          <a:blip r:embed="rId2"/>
          <a:stretch>
            <a:fillRect/>
          </a:stretch>
        </p:blipFill>
        <p:spPr>
          <a:xfrm>
            <a:off x="7938654" y="2305693"/>
            <a:ext cx="4121006" cy="2246613"/>
          </a:xfr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9B84751-CC73-4181-B114-E21E05C2BE16}"/>
                  </a:ext>
                </a:extLst>
              </p:cNvPr>
              <p:cNvSpPr txBox="1"/>
              <p:nvPr/>
            </p:nvSpPr>
            <p:spPr>
              <a:xfrm>
                <a:off x="803564" y="1233055"/>
                <a:ext cx="7135090" cy="4069384"/>
              </a:xfrm>
              <a:prstGeom prst="rect">
                <a:avLst/>
              </a:prstGeom>
              <a:noFill/>
            </p:spPr>
            <p:txBody>
              <a:bodyPr wrap="square" rtlCol="0">
                <a:spAutoFit/>
              </a:bodyPr>
              <a:lstStyle/>
              <a:p>
                <a:pPr marL="114300" algn="just"/>
                <a:r>
                  <a:rPr lang="es-MX" sz="2000" dirty="0">
                    <a:latin typeface="Times New Roman" panose="02020603050405020304" pitchFamily="18" charset="0"/>
                    <a:cs typeface="Times New Roman" panose="02020603050405020304" pitchFamily="18" charset="0"/>
                  </a:rPr>
                  <a:t>El retardo de tiempo que existe en las señales reflejadas que llegan al receptor, medido con respecto a la señal directa, depende de la diferencia en las distancias recorridas por aquellas, por efecto de la reflexión sufrida en los diferentes obstáculos que presenta el terreno. La propagación de las señales es igual a la velocidad de la luz, por lo que:</a:t>
                </a:r>
              </a:p>
              <a:p>
                <a:pPr marL="114300" algn="just"/>
                <a14:m>
                  <m:oMathPara xmlns:m="http://schemas.openxmlformats.org/officeDocument/2006/math">
                    <m:oMathParaPr>
                      <m:jc m:val="centerGroup"/>
                    </m:oMathParaPr>
                    <m:oMath xmlns:m="http://schemas.openxmlformats.org/officeDocument/2006/math">
                      <m:sSub>
                        <m:sSubPr>
                          <m:ctrlPr>
                            <a:rPr lang="es-MX" sz="2000" i="1">
                              <a:latin typeface="Cambria Math" panose="02040503050406030204" pitchFamily="18" charset="0"/>
                            </a:rPr>
                          </m:ctrlPr>
                        </m:sSubPr>
                        <m:e>
                          <m:r>
                            <a:rPr lang="es-AR" sz="2000">
                              <a:latin typeface="Cambria Math" panose="02040503050406030204" pitchFamily="18" charset="0"/>
                            </a:rPr>
                            <m:t>𝑡</m:t>
                          </m:r>
                        </m:e>
                        <m:sub>
                          <m:r>
                            <a:rPr lang="es-AR" sz="2000">
                              <a:latin typeface="Cambria Math" panose="02040503050406030204" pitchFamily="18" charset="0"/>
                            </a:rPr>
                            <m:t>𝑟</m:t>
                          </m:r>
                        </m:sub>
                      </m:sSub>
                      <m:r>
                        <a:rPr lang="es-AR" sz="2000">
                          <a:latin typeface="Cambria Math" panose="02040503050406030204" pitchFamily="18" charset="0"/>
                        </a:rPr>
                        <m:t>=</m:t>
                      </m:r>
                      <m:f>
                        <m:fPr>
                          <m:ctrlPr>
                            <a:rPr lang="es-AR" sz="2000" i="1">
                              <a:latin typeface="Cambria Math" panose="02040503050406030204" pitchFamily="18" charset="0"/>
                            </a:rPr>
                          </m:ctrlPr>
                        </m:fPr>
                        <m:num>
                          <m:r>
                            <a:rPr lang="es-AR" sz="2000">
                              <a:latin typeface="Cambria Math" panose="02040503050406030204" pitchFamily="18" charset="0"/>
                            </a:rPr>
                            <m:t>𝑑</m:t>
                          </m:r>
                        </m:num>
                        <m:den>
                          <m:r>
                            <a:rPr lang="es-AR" sz="2000">
                              <a:latin typeface="Cambria Math" panose="02040503050406030204" pitchFamily="18" charset="0"/>
                            </a:rPr>
                            <m:t>𝑐</m:t>
                          </m:r>
                        </m:den>
                      </m:f>
                    </m:oMath>
                  </m:oMathPara>
                </a14:m>
                <a:endParaRPr lang="es-MX" sz="2000" dirty="0">
                  <a:latin typeface="Times New Roman" panose="02020603050405020304" pitchFamily="18" charset="0"/>
                  <a:cs typeface="Times New Roman" panose="02020603050405020304" pitchFamily="18" charset="0"/>
                </a:endParaRPr>
              </a:p>
              <a:p>
                <a:pPr marL="114300" algn="just"/>
                <a:r>
                  <a:rPr lang="es-MX" sz="2000" dirty="0">
                    <a:latin typeface="Times New Roman" panose="02020603050405020304" pitchFamily="18" charset="0"/>
                    <a:cs typeface="Times New Roman" panose="02020603050405020304" pitchFamily="18" charset="0"/>
                  </a:rPr>
                  <a:t>donde: 	</a:t>
                </a:r>
              </a:p>
              <a:p>
                <a:pPr marL="457200" indent="-342900" algn="just">
                  <a:buFont typeface="Arial" panose="020B0604020202020204" pitchFamily="34" charset="0"/>
                  <a:buChar char="•"/>
                </a:pPr>
                <a:r>
                  <a:rPr lang="es-MX" sz="2000" dirty="0" err="1">
                    <a:latin typeface="Times New Roman" panose="02020603050405020304" pitchFamily="18" charset="0"/>
                    <a:cs typeface="Times New Roman" panose="02020603050405020304" pitchFamily="18" charset="0"/>
                  </a:rPr>
                  <a:t>tr</a:t>
                </a:r>
                <a:r>
                  <a:rPr lang="es-MX" sz="2000" dirty="0">
                    <a:latin typeface="Times New Roman" panose="02020603050405020304" pitchFamily="18" charset="0"/>
                    <a:cs typeface="Times New Roman" panose="02020603050405020304" pitchFamily="18" charset="0"/>
                  </a:rPr>
                  <a:t> es el tiempo de propagación, en segundos.</a:t>
                </a:r>
              </a:p>
              <a:p>
                <a:pPr marL="457200" indent="-342900" algn="just">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d es la distancia recorrida por la señal reflejada, en kilómetros</a:t>
                </a:r>
              </a:p>
              <a:p>
                <a:pPr marL="457200" indent="-342900" algn="just">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c es la velocidad de la luz, aproximadamente </a:t>
                </a:r>
                <a14:m>
                  <m:oMath xmlns:m="http://schemas.openxmlformats.org/officeDocument/2006/math">
                    <m:r>
                      <a:rPr lang="es-AR" sz="2000">
                        <a:latin typeface="Cambria Math" panose="02040503050406030204" pitchFamily="18" charset="0"/>
                      </a:rPr>
                      <m:t>3</m:t>
                    </m:r>
                    <m:r>
                      <a:rPr lang="es-AR" sz="2000">
                        <a:latin typeface="Cambria Math" panose="02040503050406030204" pitchFamily="18" charset="0"/>
                      </a:rPr>
                      <m:t>𝑥</m:t>
                    </m:r>
                    <m:sSup>
                      <m:sSupPr>
                        <m:ctrlPr>
                          <a:rPr lang="es-AR" sz="2000" i="1">
                            <a:latin typeface="Cambria Math" panose="02040503050406030204" pitchFamily="18" charset="0"/>
                          </a:rPr>
                        </m:ctrlPr>
                      </m:sSupPr>
                      <m:e>
                        <m:r>
                          <a:rPr lang="es-AR" sz="2000">
                            <a:latin typeface="Cambria Math" panose="02040503050406030204" pitchFamily="18" charset="0"/>
                          </a:rPr>
                          <m:t>10</m:t>
                        </m:r>
                      </m:e>
                      <m:sup>
                        <m:r>
                          <a:rPr lang="es-AR" sz="2000">
                            <a:latin typeface="Cambria Math" panose="02040503050406030204" pitchFamily="18" charset="0"/>
                          </a:rPr>
                          <m:t>8</m:t>
                        </m:r>
                      </m:sup>
                    </m:sSup>
                    <m:r>
                      <a:rPr lang="es-AR" sz="2000">
                        <a:latin typeface="Cambria Math" panose="02040503050406030204" pitchFamily="18" charset="0"/>
                      </a:rPr>
                      <m:t>𝑚</m:t>
                    </m:r>
                    <m:r>
                      <a:rPr lang="es-AR" sz="2000">
                        <a:latin typeface="Cambria Math" panose="02040503050406030204" pitchFamily="18" charset="0"/>
                      </a:rPr>
                      <m:t>/</m:t>
                    </m:r>
                    <m:r>
                      <a:rPr lang="es-AR" sz="2000">
                        <a:latin typeface="Cambria Math" panose="02040503050406030204" pitchFamily="18" charset="0"/>
                      </a:rPr>
                      <m:t>𝑠</m:t>
                    </m:r>
                  </m:oMath>
                </a14:m>
                <a:endParaRPr lang="es-MX" sz="2000" dirty="0">
                  <a:latin typeface="Times New Roman" panose="02020603050405020304" pitchFamily="18" charset="0"/>
                  <a:cs typeface="Times New Roman" panose="02020603050405020304" pitchFamily="18" charset="0"/>
                </a:endParaRPr>
              </a:p>
              <a:p>
                <a:endParaRPr lang="es-AR" sz="2000" dirty="0"/>
              </a:p>
            </p:txBody>
          </p:sp>
        </mc:Choice>
        <mc:Fallback xmlns="">
          <p:sp>
            <p:nvSpPr>
              <p:cNvPr id="6" name="CuadroTexto 5">
                <a:extLst>
                  <a:ext uri="{FF2B5EF4-FFF2-40B4-BE49-F238E27FC236}">
                    <a16:creationId xmlns:a16="http://schemas.microsoft.com/office/drawing/2014/main" id="{79B84751-CC73-4181-B114-E21E05C2BE16}"/>
                  </a:ext>
                </a:extLst>
              </p:cNvPr>
              <p:cNvSpPr txBox="1">
                <a:spLocks noRot="1" noChangeAspect="1" noMove="1" noResize="1" noEditPoints="1" noAdjustHandles="1" noChangeArrowheads="1" noChangeShapeType="1" noTextEdit="1"/>
              </p:cNvSpPr>
              <p:nvPr/>
            </p:nvSpPr>
            <p:spPr>
              <a:xfrm>
                <a:off x="803564" y="1233055"/>
                <a:ext cx="7135090" cy="4069384"/>
              </a:xfrm>
              <a:prstGeom prst="rect">
                <a:avLst/>
              </a:prstGeom>
              <a:blipFill>
                <a:blip r:embed="rId3"/>
                <a:stretch>
                  <a:fillRect t="-749" r="-855"/>
                </a:stretch>
              </a:blipFill>
            </p:spPr>
            <p:txBody>
              <a:bodyPr/>
              <a:lstStyle/>
              <a:p>
                <a:r>
                  <a:rPr lang="es-AR">
                    <a:noFill/>
                  </a:rPr>
                  <a:t> </a:t>
                </a:r>
              </a:p>
            </p:txBody>
          </p:sp>
        </mc:Fallback>
      </mc:AlternateContent>
      <p:cxnSp>
        <p:nvCxnSpPr>
          <p:cNvPr id="8" name="Conector recto de flecha 7">
            <a:extLst>
              <a:ext uri="{FF2B5EF4-FFF2-40B4-BE49-F238E27FC236}">
                <a16:creationId xmlns:a16="http://schemas.microsoft.com/office/drawing/2014/main" id="{5A3B7D02-E0AE-447F-AF06-4BD20465EFC4}"/>
              </a:ext>
            </a:extLst>
          </p:cNvPr>
          <p:cNvCxnSpPr>
            <a:cxnSpLocks/>
            <a:stCxn id="5" idx="2"/>
          </p:cNvCxnSpPr>
          <p:nvPr/>
        </p:nvCxnSpPr>
        <p:spPr>
          <a:xfrm flipH="1">
            <a:off x="7560860" y="4552306"/>
            <a:ext cx="2438297" cy="1002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CuadroTexto 9">
            <a:extLst>
              <a:ext uri="{FF2B5EF4-FFF2-40B4-BE49-F238E27FC236}">
                <a16:creationId xmlns:a16="http://schemas.microsoft.com/office/drawing/2014/main" id="{BCBED519-30E7-42DE-A8B3-CBFD978E050F}"/>
              </a:ext>
            </a:extLst>
          </p:cNvPr>
          <p:cNvSpPr txBox="1"/>
          <p:nvPr/>
        </p:nvSpPr>
        <p:spPr>
          <a:xfrm>
            <a:off x="1364776" y="5624945"/>
            <a:ext cx="5991367" cy="1015663"/>
          </a:xfrm>
          <a:prstGeom prst="rect">
            <a:avLst/>
          </a:prstGeom>
          <a:noFill/>
        </p:spPr>
        <p:txBody>
          <a:bodyPr wrap="square" rtlCol="0">
            <a:spAutoFit/>
          </a:bodyPr>
          <a:lstStyle/>
          <a:p>
            <a:pPr algn="just"/>
            <a:r>
              <a:rPr lang="es-ES" sz="2000" dirty="0">
                <a:latin typeface="Times New Roman" panose="02020603050405020304" pitchFamily="18" charset="0"/>
                <a:cs typeface="Times New Roman" panose="02020603050405020304" pitchFamily="18" charset="0"/>
              </a:rPr>
              <a:t>Comportamiento entre las señales directas y reflejada, a su vez dos transmisores radiando la misma señal configurando una red de frecuencia única (SFN)</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30496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5380</TotalTime>
  <Words>7259</Words>
  <Application>Microsoft Office PowerPoint</Application>
  <PresentationFormat>Panorámica</PresentationFormat>
  <Paragraphs>389</Paragraphs>
  <Slides>60</Slides>
  <Notes>24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60</vt:i4>
      </vt:variant>
    </vt:vector>
  </HeadingPairs>
  <TitlesOfParts>
    <vt:vector size="67" baseType="lpstr">
      <vt:lpstr>Arial</vt:lpstr>
      <vt:lpstr>Calibri</vt:lpstr>
      <vt:lpstr>Cambria Math</vt:lpstr>
      <vt:lpstr>Quicksand</vt:lpstr>
      <vt:lpstr>Times New Roman</vt:lpstr>
      <vt:lpstr>Tw Cen MT</vt:lpstr>
      <vt:lpstr>Circuito</vt:lpstr>
      <vt:lpstr>Isdb-t abnt nbr 15601 radiodifusión sonora y televisiva</vt:lpstr>
      <vt:lpstr>índice</vt:lpstr>
      <vt:lpstr>Canal radioeléctrico </vt:lpstr>
      <vt:lpstr>Modulación ofdm</vt:lpstr>
      <vt:lpstr>Modulación ofdm</vt:lpstr>
      <vt:lpstr>INTERFERENCIA ENTRE PORTADORAS: ORTOGONALIDAD</vt:lpstr>
      <vt:lpstr>Presentación de PowerPoint</vt:lpstr>
      <vt:lpstr>INTERFERENCIA ENTRE SÍMBOLOS: INTERVALO DE GUARDA</vt:lpstr>
      <vt:lpstr>Duración del intervalo de guarda</vt:lpstr>
      <vt:lpstr>Presentación de PowerPoint</vt:lpstr>
      <vt:lpstr>Presentación de PowerPoint</vt:lpstr>
      <vt:lpstr>SISTEMA DE TRANSMISION</vt:lpstr>
      <vt:lpstr>Presentación de PowerPoint</vt:lpstr>
      <vt:lpstr>Diagrama en bloques del sistema</vt:lpstr>
      <vt:lpstr>Flujo de transporte (TS) MPEG-2 </vt:lpstr>
      <vt:lpstr>Re-multiplexador</vt:lpstr>
      <vt:lpstr>Característica del bts</vt:lpstr>
      <vt:lpstr>Separador de canales</vt:lpstr>
      <vt:lpstr>CODIFICADOR DE CANAL REED-SOLOMON</vt:lpstr>
      <vt:lpstr>Aleatorizador de bits</vt:lpstr>
      <vt:lpstr>ENTRELAZADO DE BYTES</vt:lpstr>
      <vt:lpstr>Presentación de PowerPoint</vt:lpstr>
      <vt:lpstr>Ajuste de retardo</vt:lpstr>
      <vt:lpstr>Codificador convolucional </vt:lpstr>
      <vt:lpstr>Presentación de PowerPoint</vt:lpstr>
      <vt:lpstr>Entrelazamiento de bits y modulación </vt:lpstr>
      <vt:lpstr>16QAM</vt:lpstr>
      <vt:lpstr>Presentación de PowerPoint</vt:lpstr>
      <vt:lpstr>Combinación jerárquica</vt:lpstr>
      <vt:lpstr>Entrelazamiento temporal</vt:lpstr>
      <vt:lpstr>Entrelazamiento frecuencial</vt:lpstr>
      <vt:lpstr>Presentación de PowerPoint</vt:lpstr>
      <vt:lpstr>Presentación de PowerPoint</vt:lpstr>
      <vt:lpstr>Estructura de cuadro OFDM</vt:lpstr>
      <vt:lpstr>Portadora tmcc</vt:lpstr>
      <vt:lpstr>Transformada rápida inversa de Fourier</vt:lpstr>
      <vt:lpstr>Presentación de PowerPoint</vt:lpstr>
      <vt:lpstr>Agregado del prefijo cíclico</vt:lpstr>
      <vt:lpstr>Presentación de PowerPoint</vt:lpstr>
      <vt:lpstr> determinación de Numero de portadoras</vt:lpstr>
      <vt:lpstr>Presentación de PowerPoint</vt:lpstr>
      <vt:lpstr>Reajuste de los parámetros ofdm</vt:lpstr>
      <vt:lpstr>GENERACIÓN DE SÍMBOLOS OFDM</vt:lpstr>
      <vt:lpstr>Tasa binaria de transmisión</vt:lpstr>
      <vt:lpstr>Presentación de PowerPoint</vt:lpstr>
      <vt:lpstr>DEDUCCION DE TABLAS DE LA NORMA</vt:lpstr>
      <vt:lpstr>Parámetros del segmento ofdm- tabla 2</vt:lpstr>
      <vt:lpstr>Deducción de la tabla 2</vt:lpstr>
      <vt:lpstr>Presentación de PowerPoint</vt:lpstr>
      <vt:lpstr>Presentación de PowerPoint</vt:lpstr>
      <vt:lpstr>Presentación de PowerPoint</vt:lpstr>
      <vt:lpstr>Parámetros de la señal de transmisión- Tabla 3</vt:lpstr>
      <vt:lpstr>DEDUCCION</vt:lpstr>
      <vt:lpstr>TASA DE DATOS DE UN UNICO SEGMENTO- tabla 4</vt:lpstr>
      <vt:lpstr>deducción</vt:lpstr>
      <vt:lpstr>Ajuste del valor de atraso requerido como resultado del entrelazamiento de byte- tabla 8</vt:lpstr>
      <vt:lpstr>DEDUCCION-Ajuste de retardo </vt:lpstr>
      <vt:lpstr>Presentación de PowerPoint</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Conrado Molina</dc:creator>
  <cp:lastModifiedBy>Conrado Molina</cp:lastModifiedBy>
  <cp:revision>119</cp:revision>
  <dcterms:created xsi:type="dcterms:W3CDTF">2021-07-10T15:51:41Z</dcterms:created>
  <dcterms:modified xsi:type="dcterms:W3CDTF">2021-07-15T19:18:35Z</dcterms:modified>
</cp:coreProperties>
</file>